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5" r:id="rId7"/>
    <p:sldId id="264" r:id="rId8"/>
    <p:sldId id="261" r:id="rId9"/>
    <p:sldId id="262" r:id="rId10"/>
    <p:sldId id="263" r:id="rId11"/>
    <p:sldId id="266" r:id="rId12"/>
  </p:sldIdLst>
  <p:sldSz cx="14630400" cy="8229600"/>
  <p:notesSz cx="8229600" cy="14630400"/>
  <p:embeddedFontLst>
    <p:embeddedFont>
      <p:font typeface="Bahnschrift" panose="020B0502040204020203" pitchFamily="34" charset="0"/>
      <p:regular r:id="rId14"/>
      <p:bold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FF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0"/>
  </p:normalViewPr>
  <p:slideViewPr>
    <p:cSldViewPr snapToGrid="0" snapToObjects="1">
      <p:cViewPr varScale="1">
        <p:scale>
          <a:sx n="71" d="100"/>
          <a:sy n="71" d="100"/>
        </p:scale>
        <p:origin x="59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98764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31597792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9280988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9.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hyperlink" Target="mailto:Saiguptha_v@srmap.edu.in" TargetMode="External"/><Relationship Id="rId2" Type="http://schemas.openxmlformats.org/officeDocument/2006/relationships/notesSlide" Target="../notesSlides/notesSlide10.xml"/><Relationship Id="rId1" Type="http://schemas.openxmlformats.org/officeDocument/2006/relationships/slideLayout" Target="../slideLayouts/slideLayout9.xml"/><Relationship Id="rId5" Type="http://schemas.openxmlformats.org/officeDocument/2006/relationships/hyperlink" Target="https://github.com/saiguptha2003" TargetMode="External"/><Relationship Id="rId4" Type="http://schemas.openxmlformats.org/officeDocument/2006/relationships/hyperlink" Target="https://www.linkedin.com/in/saiguptha2003/"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8.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83488" y="1655088"/>
            <a:ext cx="4919424" cy="4919424"/>
          </a:xfrm>
          <a:prstGeom prst="rect">
            <a:avLst/>
          </a:prstGeom>
        </p:spPr>
      </p:pic>
      <p:sp>
        <p:nvSpPr>
          <p:cNvPr id="4" name="Text 0"/>
          <p:cNvSpPr/>
          <p:nvPr/>
        </p:nvSpPr>
        <p:spPr>
          <a:xfrm>
            <a:off x="6280190" y="1285399"/>
            <a:ext cx="7556421" cy="2126337"/>
          </a:xfrm>
          <a:prstGeom prst="rect">
            <a:avLst/>
          </a:prstGeom>
          <a:noFill/>
          <a:ln/>
        </p:spPr>
        <p:txBody>
          <a:bodyPr wrap="square" lIns="0" tIns="0" rIns="0" bIns="0" rtlCol="0" anchor="t"/>
          <a:lstStyle/>
          <a:p>
            <a:pPr marL="0" indent="0">
              <a:lnSpc>
                <a:spcPts val="5550"/>
              </a:lnSpc>
              <a:buNone/>
            </a:pPr>
            <a:r>
              <a:rPr lang="en-US" sz="4450" b="1" dirty="0">
                <a:solidFill>
                  <a:srgbClr val="3B4540"/>
                </a:solidFill>
                <a:latin typeface="Bahnschrift" panose="020B0502040204020203" pitchFamily="34" charset="0"/>
                <a:ea typeface="Fraunces Extra Bold" pitchFamily="34" charset="-122"/>
                <a:cs typeface="Fraunces Extra Bold" pitchFamily="34" charset="-120"/>
              </a:rPr>
              <a:t>IIoT-Powered Smart Car Manufacturing and Digital Twin Integration for Cars</a:t>
            </a:r>
          </a:p>
          <a:p>
            <a:pPr marL="0" indent="0">
              <a:lnSpc>
                <a:spcPts val="5550"/>
              </a:lnSpc>
              <a:buNone/>
            </a:pPr>
            <a:endParaRPr lang="en-US" sz="4450" dirty="0">
              <a:latin typeface="Bahnschrift" panose="020B0502040204020203" pitchFamily="34" charset="0"/>
            </a:endParaRPr>
          </a:p>
        </p:txBody>
      </p:sp>
      <p:sp>
        <p:nvSpPr>
          <p:cNvPr id="5" name="Text 1"/>
          <p:cNvSpPr/>
          <p:nvPr/>
        </p:nvSpPr>
        <p:spPr>
          <a:xfrm>
            <a:off x="6280190" y="3751898"/>
            <a:ext cx="7556421" cy="2540318"/>
          </a:xfrm>
          <a:prstGeom prst="rect">
            <a:avLst/>
          </a:prstGeom>
          <a:noFill/>
          <a:ln/>
        </p:spPr>
        <p:txBody>
          <a:bodyPr wrap="square" lIns="0" tIns="0" rIns="0" bIns="0" rtlCol="0" anchor="t"/>
          <a:lstStyle/>
          <a:p>
            <a:pPr marL="0" indent="0">
              <a:lnSpc>
                <a:spcPts val="2850"/>
              </a:lnSpc>
              <a:buNone/>
            </a:pPr>
            <a:r>
              <a:rPr lang="en-US" sz="1750" dirty="0">
                <a:solidFill>
                  <a:srgbClr val="405449"/>
                </a:solidFill>
                <a:latin typeface="Bahnschrift" panose="020B0502040204020203" pitchFamily="34" charset="0"/>
                <a:ea typeface="Nobile" pitchFamily="34" charset="-122"/>
                <a:cs typeface="Nobile" pitchFamily="34" charset="-120"/>
              </a:rPr>
              <a:t>This presentation explores the exciting potential of </a:t>
            </a:r>
            <a:r>
              <a:rPr lang="en-US" sz="1750" dirty="0" err="1">
                <a:solidFill>
                  <a:srgbClr val="405449"/>
                </a:solidFill>
                <a:latin typeface="Bahnschrift" panose="020B0502040204020203" pitchFamily="34" charset="0"/>
                <a:ea typeface="Nobile" pitchFamily="34" charset="-122"/>
                <a:cs typeface="Nobile" pitchFamily="34" charset="-120"/>
              </a:rPr>
              <a:t>IIoT</a:t>
            </a:r>
            <a:r>
              <a:rPr lang="en-US" sz="1750">
                <a:solidFill>
                  <a:srgbClr val="405449"/>
                </a:solidFill>
                <a:latin typeface="Bahnschrift" panose="020B0502040204020203" pitchFamily="34" charset="0"/>
                <a:ea typeface="Nobile" pitchFamily="34" charset="-122"/>
                <a:cs typeface="Nobile" pitchFamily="34" charset="-120"/>
              </a:rPr>
              <a:t> ( Industrial </a:t>
            </a:r>
            <a:r>
              <a:rPr lang="en-US" sz="1750" dirty="0">
                <a:solidFill>
                  <a:srgbClr val="405449"/>
                </a:solidFill>
                <a:latin typeface="Bahnschrift" panose="020B0502040204020203" pitchFamily="34" charset="0"/>
                <a:ea typeface="Nobile" pitchFamily="34" charset="-122"/>
                <a:cs typeface="Nobile" pitchFamily="34" charset="-120"/>
              </a:rPr>
              <a:t>Internet of Things ) and digital twins to revolutionize car manufacturing. Integrating these technologies enables enhanced production efficiency, real-time performance monitoring, and data-driven decision making. By leveraging connected devices and virtual representations of physical assets, we can optimize processes, improve quality, and drive innovation in the automotive industry.</a:t>
            </a:r>
            <a:endParaRPr lang="en-US" sz="1750" dirty="0">
              <a:latin typeface="Bahnschrift" panose="020B0502040204020203" pitchFamily="34" charset="0"/>
            </a:endParaRPr>
          </a:p>
        </p:txBody>
      </p:sp>
      <p:sp>
        <p:nvSpPr>
          <p:cNvPr id="8" name="Text 3"/>
          <p:cNvSpPr/>
          <p:nvPr/>
        </p:nvSpPr>
        <p:spPr>
          <a:xfrm>
            <a:off x="6756440" y="6547366"/>
            <a:ext cx="4507587" cy="396835"/>
          </a:xfrm>
          <a:prstGeom prst="rect">
            <a:avLst/>
          </a:prstGeom>
          <a:noFill/>
          <a:ln/>
        </p:spPr>
        <p:txBody>
          <a:bodyPr wrap="none" lIns="0" tIns="0" rIns="0" bIns="0" rtlCol="0" anchor="t"/>
          <a:lstStyle/>
          <a:p>
            <a:pPr marL="0" indent="0" algn="l">
              <a:lnSpc>
                <a:spcPts val="3100"/>
              </a:lnSpc>
              <a:buNone/>
            </a:pPr>
            <a:r>
              <a:rPr lang="en-US" sz="2200" b="1" dirty="0">
                <a:solidFill>
                  <a:srgbClr val="405449"/>
                </a:solidFill>
                <a:latin typeface="Bahnschrift" panose="020B0502040204020203" pitchFamily="34" charset="0"/>
                <a:ea typeface="Nobile Bold" pitchFamily="34" charset="-122"/>
              </a:rPr>
              <a:t>Presented By : V D Panduranga Sai </a:t>
            </a:r>
            <a:r>
              <a:rPr lang="en-US" sz="2200" b="1" dirty="0" err="1">
                <a:solidFill>
                  <a:srgbClr val="405449"/>
                </a:solidFill>
                <a:latin typeface="Bahnschrift" panose="020B0502040204020203" pitchFamily="34" charset="0"/>
                <a:ea typeface="Nobile Bold" pitchFamily="34" charset="-122"/>
              </a:rPr>
              <a:t>Guptha</a:t>
            </a:r>
            <a:endParaRPr lang="en-US" sz="2200" b="1" dirty="0">
              <a:solidFill>
                <a:srgbClr val="405449"/>
              </a:solidFill>
              <a:latin typeface="Bahnschrift" panose="020B0502040204020203" pitchFamily="34" charset="0"/>
              <a:ea typeface="Nobile Bold" pitchFamily="34" charset="-122"/>
            </a:endParaRPr>
          </a:p>
        </p:txBody>
      </p:sp>
      <p:sp>
        <p:nvSpPr>
          <p:cNvPr id="9" name="Rectangle 8">
            <a:extLst>
              <a:ext uri="{FF2B5EF4-FFF2-40B4-BE49-F238E27FC236}">
                <a16:creationId xmlns:a16="http://schemas.microsoft.com/office/drawing/2014/main" id="{5A329BBB-A242-5ED3-1708-A5EBA763DD3A}"/>
              </a:ext>
            </a:extLst>
          </p:cNvPr>
          <p:cNvSpPr/>
          <p:nvPr/>
        </p:nvSpPr>
        <p:spPr>
          <a:xfrm>
            <a:off x="12836324" y="7755038"/>
            <a:ext cx="1794076" cy="393539"/>
          </a:xfrm>
          <a:prstGeom prst="rect">
            <a:avLst/>
          </a:prstGeom>
          <a:solidFill>
            <a:srgbClr val="FAFF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36389" y="501134"/>
            <a:ext cx="7871222" cy="1136333"/>
          </a:xfrm>
          <a:prstGeom prst="rect">
            <a:avLst/>
          </a:prstGeom>
          <a:noFill/>
          <a:ln/>
        </p:spPr>
        <p:txBody>
          <a:bodyPr wrap="square" lIns="0" tIns="0" rIns="0" bIns="0" rtlCol="0" anchor="t"/>
          <a:lstStyle/>
          <a:p>
            <a:pPr marL="0" indent="0">
              <a:lnSpc>
                <a:spcPts val="4450"/>
              </a:lnSpc>
              <a:buNone/>
            </a:pPr>
            <a:r>
              <a:rPr lang="en-US" sz="3550" b="1" dirty="0">
                <a:solidFill>
                  <a:srgbClr val="3B4540"/>
                </a:solidFill>
                <a:latin typeface="Bahnschrift" panose="020B0502040204020203" pitchFamily="34" charset="0"/>
                <a:ea typeface="Fraunces Extra Bold" pitchFamily="34" charset="-122"/>
                <a:cs typeface="Fraunces Extra Bold" pitchFamily="34" charset="-120"/>
              </a:rPr>
              <a:t>Machine Learning and Predictive Modeling Future Work</a:t>
            </a:r>
            <a:endParaRPr lang="en-US" sz="3550" dirty="0">
              <a:latin typeface="Bahnschrift" panose="020B0502040204020203" pitchFamily="34" charset="0"/>
            </a:endParaRPr>
          </a:p>
        </p:txBody>
      </p:sp>
      <p:pic>
        <p:nvPicPr>
          <p:cNvPr id="4" name="Image 1" descr="preencoded.png"/>
          <p:cNvPicPr>
            <a:picLocks noChangeAspect="1"/>
          </p:cNvPicPr>
          <p:nvPr/>
        </p:nvPicPr>
        <p:blipFill>
          <a:blip r:embed="rId4"/>
          <a:stretch>
            <a:fillRect/>
          </a:stretch>
        </p:blipFill>
        <p:spPr>
          <a:xfrm>
            <a:off x="636389" y="1910120"/>
            <a:ext cx="909042" cy="1454587"/>
          </a:xfrm>
          <a:prstGeom prst="rect">
            <a:avLst/>
          </a:prstGeom>
        </p:spPr>
      </p:pic>
      <p:sp>
        <p:nvSpPr>
          <p:cNvPr id="5" name="Text 1"/>
          <p:cNvSpPr/>
          <p:nvPr/>
        </p:nvSpPr>
        <p:spPr>
          <a:xfrm>
            <a:off x="1818084" y="2091928"/>
            <a:ext cx="3716536" cy="284083"/>
          </a:xfrm>
          <a:prstGeom prst="rect">
            <a:avLst/>
          </a:prstGeom>
          <a:noFill/>
          <a:ln/>
        </p:spPr>
        <p:txBody>
          <a:bodyPr wrap="none" lIns="0" tIns="0" rIns="0" bIns="0" rtlCol="0" anchor="t"/>
          <a:lstStyle/>
          <a:p>
            <a:pPr marL="0" indent="0" algn="l">
              <a:lnSpc>
                <a:spcPts val="2200"/>
              </a:lnSpc>
              <a:buNone/>
            </a:pPr>
            <a:r>
              <a:rPr lang="en-US" sz="1750" b="1" dirty="0">
                <a:solidFill>
                  <a:srgbClr val="405449"/>
                </a:solidFill>
                <a:latin typeface="Bahnschrift" panose="020B0502040204020203" pitchFamily="34" charset="0"/>
                <a:ea typeface="Fraunces Extra Bold" pitchFamily="34" charset="-122"/>
                <a:cs typeface="Fraunces Extra Bold" pitchFamily="34" charset="-120"/>
              </a:rPr>
              <a:t>Data Collection and Preparation</a:t>
            </a:r>
            <a:endParaRPr lang="en-US" sz="1750" dirty="0">
              <a:latin typeface="Bahnschrift" panose="020B0502040204020203" pitchFamily="34" charset="0"/>
            </a:endParaRPr>
          </a:p>
        </p:txBody>
      </p:sp>
      <p:sp>
        <p:nvSpPr>
          <p:cNvPr id="6" name="Text 2"/>
          <p:cNvSpPr/>
          <p:nvPr/>
        </p:nvSpPr>
        <p:spPr>
          <a:xfrm>
            <a:off x="1818084" y="2485073"/>
            <a:ext cx="6689527" cy="581739"/>
          </a:xfrm>
          <a:prstGeom prst="rect">
            <a:avLst/>
          </a:prstGeom>
          <a:noFill/>
          <a:ln/>
        </p:spPr>
        <p:txBody>
          <a:bodyPr wrap="square" lIns="0" tIns="0" rIns="0" bIns="0" rtlCol="0" anchor="t"/>
          <a:lstStyle/>
          <a:p>
            <a:pPr marL="0" indent="0" algn="l">
              <a:lnSpc>
                <a:spcPts val="2250"/>
              </a:lnSpc>
              <a:buNone/>
            </a:pPr>
            <a:r>
              <a:rPr lang="en-US" sz="1400" dirty="0">
                <a:solidFill>
                  <a:srgbClr val="405449"/>
                </a:solidFill>
                <a:latin typeface="Bahnschrift" panose="020B0502040204020203" pitchFamily="34" charset="0"/>
                <a:ea typeface="Nobile" pitchFamily="34" charset="-122"/>
                <a:cs typeface="Nobile" pitchFamily="34" charset="-120"/>
              </a:rPr>
              <a:t>Sensors gather real-time data from various sources, including machine performance, production line efficiency, and environmental conditions.</a:t>
            </a:r>
            <a:endParaRPr lang="en-US" sz="1400" dirty="0">
              <a:latin typeface="Bahnschrift" panose="020B0502040204020203" pitchFamily="34" charset="0"/>
            </a:endParaRPr>
          </a:p>
        </p:txBody>
      </p:sp>
      <p:pic>
        <p:nvPicPr>
          <p:cNvPr id="7" name="Image 2" descr="preencoded.png"/>
          <p:cNvPicPr>
            <a:picLocks noChangeAspect="1"/>
          </p:cNvPicPr>
          <p:nvPr/>
        </p:nvPicPr>
        <p:blipFill>
          <a:blip r:embed="rId5"/>
          <a:stretch>
            <a:fillRect/>
          </a:stretch>
        </p:blipFill>
        <p:spPr>
          <a:xfrm>
            <a:off x="636389" y="3364706"/>
            <a:ext cx="909042" cy="1454587"/>
          </a:xfrm>
          <a:prstGeom prst="rect">
            <a:avLst/>
          </a:prstGeom>
        </p:spPr>
      </p:pic>
      <p:sp>
        <p:nvSpPr>
          <p:cNvPr id="8" name="Text 3"/>
          <p:cNvSpPr/>
          <p:nvPr/>
        </p:nvSpPr>
        <p:spPr>
          <a:xfrm>
            <a:off x="1818084" y="3546515"/>
            <a:ext cx="2272784" cy="284083"/>
          </a:xfrm>
          <a:prstGeom prst="rect">
            <a:avLst/>
          </a:prstGeom>
          <a:noFill/>
          <a:ln/>
        </p:spPr>
        <p:txBody>
          <a:bodyPr wrap="none" lIns="0" tIns="0" rIns="0" bIns="0" rtlCol="0" anchor="t"/>
          <a:lstStyle/>
          <a:p>
            <a:pPr marL="0" indent="0" algn="l">
              <a:lnSpc>
                <a:spcPts val="2200"/>
              </a:lnSpc>
              <a:buNone/>
            </a:pPr>
            <a:r>
              <a:rPr lang="en-US" sz="1750" b="1" dirty="0">
                <a:solidFill>
                  <a:srgbClr val="405449"/>
                </a:solidFill>
                <a:latin typeface="Bahnschrift" panose="020B0502040204020203" pitchFamily="34" charset="0"/>
                <a:ea typeface="Fraunces Extra Bold" pitchFamily="34" charset="-122"/>
                <a:cs typeface="Fraunces Extra Bold" pitchFamily="34" charset="-120"/>
              </a:rPr>
              <a:t>Model Training</a:t>
            </a:r>
            <a:endParaRPr lang="en-US" sz="1750" dirty="0">
              <a:latin typeface="Bahnschrift" panose="020B0502040204020203" pitchFamily="34" charset="0"/>
            </a:endParaRPr>
          </a:p>
        </p:txBody>
      </p:sp>
      <p:sp>
        <p:nvSpPr>
          <p:cNvPr id="9" name="Text 4"/>
          <p:cNvSpPr/>
          <p:nvPr/>
        </p:nvSpPr>
        <p:spPr>
          <a:xfrm>
            <a:off x="1818084" y="3939659"/>
            <a:ext cx="6689527" cy="581739"/>
          </a:xfrm>
          <a:prstGeom prst="rect">
            <a:avLst/>
          </a:prstGeom>
          <a:noFill/>
          <a:ln/>
        </p:spPr>
        <p:txBody>
          <a:bodyPr wrap="square" lIns="0" tIns="0" rIns="0" bIns="0" rtlCol="0" anchor="t"/>
          <a:lstStyle/>
          <a:p>
            <a:pPr marL="0" indent="0" algn="l">
              <a:lnSpc>
                <a:spcPts val="2250"/>
              </a:lnSpc>
              <a:buNone/>
            </a:pPr>
            <a:r>
              <a:rPr lang="en-US" sz="1400" dirty="0">
                <a:solidFill>
                  <a:srgbClr val="405449"/>
                </a:solidFill>
                <a:latin typeface="Bahnschrift" panose="020B0502040204020203" pitchFamily="34" charset="0"/>
                <a:ea typeface="Nobile" pitchFamily="34" charset="-122"/>
                <a:cs typeface="Nobile" pitchFamily="34" charset="-120"/>
              </a:rPr>
              <a:t>Machine learning algorithms are trained on historical data to identify patterns and predict future behavior.</a:t>
            </a:r>
            <a:endParaRPr lang="en-US" sz="1400" dirty="0">
              <a:latin typeface="Bahnschrift" panose="020B0502040204020203" pitchFamily="34" charset="0"/>
            </a:endParaRPr>
          </a:p>
        </p:txBody>
      </p:sp>
      <p:pic>
        <p:nvPicPr>
          <p:cNvPr id="10" name="Image 3" descr="preencoded.png"/>
          <p:cNvPicPr>
            <a:picLocks noChangeAspect="1"/>
          </p:cNvPicPr>
          <p:nvPr/>
        </p:nvPicPr>
        <p:blipFill>
          <a:blip r:embed="rId6"/>
          <a:stretch>
            <a:fillRect/>
          </a:stretch>
        </p:blipFill>
        <p:spPr>
          <a:xfrm>
            <a:off x="636389" y="4819293"/>
            <a:ext cx="909042" cy="1454587"/>
          </a:xfrm>
          <a:prstGeom prst="rect">
            <a:avLst/>
          </a:prstGeom>
        </p:spPr>
      </p:pic>
      <p:sp>
        <p:nvSpPr>
          <p:cNvPr id="11" name="Text 5"/>
          <p:cNvSpPr/>
          <p:nvPr/>
        </p:nvSpPr>
        <p:spPr>
          <a:xfrm>
            <a:off x="1818084" y="5001101"/>
            <a:ext cx="2331720" cy="284083"/>
          </a:xfrm>
          <a:prstGeom prst="rect">
            <a:avLst/>
          </a:prstGeom>
          <a:noFill/>
          <a:ln/>
        </p:spPr>
        <p:txBody>
          <a:bodyPr wrap="none" lIns="0" tIns="0" rIns="0" bIns="0" rtlCol="0" anchor="t"/>
          <a:lstStyle/>
          <a:p>
            <a:pPr marL="0" indent="0" algn="l">
              <a:lnSpc>
                <a:spcPts val="2200"/>
              </a:lnSpc>
              <a:buNone/>
            </a:pPr>
            <a:r>
              <a:rPr lang="en-US" sz="1750" b="1" dirty="0">
                <a:solidFill>
                  <a:srgbClr val="405449"/>
                </a:solidFill>
                <a:latin typeface="Bahnschrift" panose="020B0502040204020203" pitchFamily="34" charset="0"/>
                <a:ea typeface="Fraunces Extra Bold" pitchFamily="34" charset="-122"/>
                <a:cs typeface="Fraunces Extra Bold" pitchFamily="34" charset="-120"/>
              </a:rPr>
              <a:t>Predictive Analytics</a:t>
            </a:r>
            <a:endParaRPr lang="en-US" sz="1750" dirty="0">
              <a:latin typeface="Bahnschrift" panose="020B0502040204020203" pitchFamily="34" charset="0"/>
            </a:endParaRPr>
          </a:p>
        </p:txBody>
      </p:sp>
      <p:sp>
        <p:nvSpPr>
          <p:cNvPr id="12" name="Text 6"/>
          <p:cNvSpPr/>
          <p:nvPr/>
        </p:nvSpPr>
        <p:spPr>
          <a:xfrm>
            <a:off x="1818084" y="5394246"/>
            <a:ext cx="6689527" cy="581739"/>
          </a:xfrm>
          <a:prstGeom prst="rect">
            <a:avLst/>
          </a:prstGeom>
          <a:noFill/>
          <a:ln/>
        </p:spPr>
        <p:txBody>
          <a:bodyPr wrap="square" lIns="0" tIns="0" rIns="0" bIns="0" rtlCol="0" anchor="t"/>
          <a:lstStyle/>
          <a:p>
            <a:pPr marL="0" indent="0" algn="l">
              <a:lnSpc>
                <a:spcPts val="2250"/>
              </a:lnSpc>
              <a:buNone/>
            </a:pPr>
            <a:r>
              <a:rPr lang="en-US" sz="1400" dirty="0">
                <a:solidFill>
                  <a:srgbClr val="405449"/>
                </a:solidFill>
                <a:latin typeface="Bahnschrift" panose="020B0502040204020203" pitchFamily="34" charset="0"/>
                <a:ea typeface="Nobile" pitchFamily="34" charset="-122"/>
                <a:cs typeface="Nobile" pitchFamily="34" charset="-120"/>
              </a:rPr>
              <a:t>Trained models analyze real-time data to predict potential issues, such as machine failure, production delays, or quality defects.</a:t>
            </a:r>
            <a:endParaRPr lang="en-US" sz="1400" dirty="0">
              <a:latin typeface="Bahnschrift" panose="020B0502040204020203" pitchFamily="34" charset="0"/>
            </a:endParaRPr>
          </a:p>
        </p:txBody>
      </p:sp>
      <p:pic>
        <p:nvPicPr>
          <p:cNvPr id="13" name="Image 4" descr="preencoded.png"/>
          <p:cNvPicPr>
            <a:picLocks noChangeAspect="1"/>
          </p:cNvPicPr>
          <p:nvPr/>
        </p:nvPicPr>
        <p:blipFill>
          <a:blip r:embed="rId7"/>
          <a:stretch>
            <a:fillRect/>
          </a:stretch>
        </p:blipFill>
        <p:spPr>
          <a:xfrm>
            <a:off x="636389" y="6273879"/>
            <a:ext cx="909042" cy="1454587"/>
          </a:xfrm>
          <a:prstGeom prst="rect">
            <a:avLst/>
          </a:prstGeom>
        </p:spPr>
      </p:pic>
      <p:sp>
        <p:nvSpPr>
          <p:cNvPr id="14" name="Text 7"/>
          <p:cNvSpPr/>
          <p:nvPr/>
        </p:nvSpPr>
        <p:spPr>
          <a:xfrm>
            <a:off x="1818084" y="6455688"/>
            <a:ext cx="2272784" cy="284083"/>
          </a:xfrm>
          <a:prstGeom prst="rect">
            <a:avLst/>
          </a:prstGeom>
          <a:noFill/>
          <a:ln/>
        </p:spPr>
        <p:txBody>
          <a:bodyPr wrap="none" lIns="0" tIns="0" rIns="0" bIns="0" rtlCol="0" anchor="t"/>
          <a:lstStyle/>
          <a:p>
            <a:pPr marL="0" indent="0" algn="l">
              <a:lnSpc>
                <a:spcPts val="2200"/>
              </a:lnSpc>
              <a:buNone/>
            </a:pPr>
            <a:r>
              <a:rPr lang="en-US" sz="1750" b="1" dirty="0">
                <a:solidFill>
                  <a:srgbClr val="405449"/>
                </a:solidFill>
                <a:latin typeface="Bahnschrift" panose="020B0502040204020203" pitchFamily="34" charset="0"/>
                <a:ea typeface="Fraunces Extra Bold" pitchFamily="34" charset="-122"/>
                <a:cs typeface="Fraunces Extra Bold" pitchFamily="34" charset="-120"/>
              </a:rPr>
              <a:t>Actionable Insights</a:t>
            </a:r>
            <a:endParaRPr lang="en-US" sz="1750" dirty="0">
              <a:latin typeface="Bahnschrift" panose="020B0502040204020203" pitchFamily="34" charset="0"/>
            </a:endParaRPr>
          </a:p>
        </p:txBody>
      </p:sp>
      <p:sp>
        <p:nvSpPr>
          <p:cNvPr id="15" name="Text 8"/>
          <p:cNvSpPr/>
          <p:nvPr/>
        </p:nvSpPr>
        <p:spPr>
          <a:xfrm>
            <a:off x="1818084" y="6848832"/>
            <a:ext cx="6689527" cy="581739"/>
          </a:xfrm>
          <a:prstGeom prst="rect">
            <a:avLst/>
          </a:prstGeom>
          <a:noFill/>
          <a:ln/>
        </p:spPr>
        <p:txBody>
          <a:bodyPr wrap="square" lIns="0" tIns="0" rIns="0" bIns="0" rtlCol="0" anchor="t"/>
          <a:lstStyle/>
          <a:p>
            <a:pPr marL="0" indent="0" algn="l">
              <a:lnSpc>
                <a:spcPts val="2250"/>
              </a:lnSpc>
              <a:buNone/>
            </a:pPr>
            <a:r>
              <a:rPr lang="en-US" sz="1400" dirty="0">
                <a:solidFill>
                  <a:srgbClr val="405449"/>
                </a:solidFill>
                <a:latin typeface="Bahnschrift" panose="020B0502040204020203" pitchFamily="34" charset="0"/>
                <a:ea typeface="Nobile" pitchFamily="34" charset="-122"/>
                <a:cs typeface="Nobile" pitchFamily="34" charset="-120"/>
              </a:rPr>
              <a:t>Predictions provide timely alerts, enabling proactive interventions and optimization of production processes.</a:t>
            </a:r>
            <a:endParaRPr lang="en-US" sz="1400" dirty="0">
              <a:latin typeface="Bahnschrift" panose="020B0502040204020203"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C1534978-A0C9-3506-F294-DD0A3419CE28}"/>
              </a:ext>
            </a:extLst>
          </p:cNvPr>
          <p:cNvSpPr txBox="1"/>
          <p:nvPr/>
        </p:nvSpPr>
        <p:spPr>
          <a:xfrm>
            <a:off x="5314950" y="2865495"/>
            <a:ext cx="7315200" cy="935321"/>
          </a:xfrm>
          <a:prstGeom prst="rect">
            <a:avLst/>
          </a:prstGeom>
          <a:noFill/>
        </p:spPr>
        <p:txBody>
          <a:bodyPr wrap="square">
            <a:spAutoFit/>
          </a:bodyPr>
          <a:lstStyle/>
          <a:p>
            <a:pPr marL="0" marR="0" lvl="0" indent="0" algn="l" defTabSz="914400" rtl="0" eaLnBrk="1" fontAlgn="auto" latinLnBrk="0" hangingPunct="1">
              <a:lnSpc>
                <a:spcPts val="5550"/>
              </a:lnSpc>
              <a:spcBef>
                <a:spcPts val="0"/>
              </a:spcBef>
              <a:spcAft>
                <a:spcPts val="0"/>
              </a:spcAft>
              <a:buClrTx/>
              <a:buSzTx/>
              <a:buFontTx/>
              <a:buNone/>
              <a:tabLst/>
              <a:defRPr/>
            </a:pPr>
            <a:r>
              <a:rPr kumimoji="0" lang="en-US" sz="9600" b="1" i="0" u="none" strike="noStrike" kern="1200" cap="none" spc="0" normalizeH="0" baseline="0" noProof="0" dirty="0">
                <a:ln>
                  <a:noFill/>
                </a:ln>
                <a:solidFill>
                  <a:prstClr val="black"/>
                </a:solidFill>
                <a:effectLst/>
                <a:uLnTx/>
                <a:uFillTx/>
                <a:latin typeface="Bahnschrift" panose="020B0502040204020203" pitchFamily="34" charset="0"/>
                <a:ea typeface="+mn-ea"/>
                <a:cs typeface="+mn-cs"/>
              </a:rPr>
              <a:t>Thanks </a:t>
            </a:r>
          </a:p>
        </p:txBody>
      </p:sp>
      <p:sp>
        <p:nvSpPr>
          <p:cNvPr id="19" name="TextBox 18">
            <a:extLst>
              <a:ext uri="{FF2B5EF4-FFF2-40B4-BE49-F238E27FC236}">
                <a16:creationId xmlns:a16="http://schemas.microsoft.com/office/drawing/2014/main" id="{71EFC1A5-B51A-333B-F12D-57DE3148B6F2}"/>
              </a:ext>
            </a:extLst>
          </p:cNvPr>
          <p:cNvSpPr txBox="1"/>
          <p:nvPr/>
        </p:nvSpPr>
        <p:spPr>
          <a:xfrm>
            <a:off x="3657600" y="3628420"/>
            <a:ext cx="7315200" cy="3670236"/>
          </a:xfrm>
          <a:prstGeom prst="rect">
            <a:avLst/>
          </a:prstGeom>
          <a:noFill/>
        </p:spPr>
        <p:txBody>
          <a:bodyPr wrap="square">
            <a:spAutoFit/>
          </a:bodyPr>
          <a:lstStyle/>
          <a:p>
            <a:pPr marL="0" indent="0" algn="ctr">
              <a:lnSpc>
                <a:spcPts val="3100"/>
              </a:lnSpc>
              <a:buNone/>
            </a:pPr>
            <a:r>
              <a:rPr lang="en-US" sz="2800" b="1" dirty="0">
                <a:solidFill>
                  <a:srgbClr val="405449"/>
                </a:solidFill>
                <a:latin typeface="Bahnschrift" panose="020B0502040204020203" pitchFamily="34" charset="0"/>
                <a:ea typeface="Nobile Bold" pitchFamily="34" charset="-122"/>
                <a:cs typeface="Nobile Bold" pitchFamily="34" charset="-120"/>
              </a:rPr>
              <a:t>Contact Details:</a:t>
            </a:r>
          </a:p>
          <a:p>
            <a:pPr marL="0" indent="0" algn="ctr">
              <a:lnSpc>
                <a:spcPts val="3100"/>
              </a:lnSpc>
              <a:buNone/>
            </a:pPr>
            <a:r>
              <a:rPr lang="en-US" sz="2800" b="1" dirty="0">
                <a:solidFill>
                  <a:srgbClr val="405449"/>
                </a:solidFill>
                <a:latin typeface="Bahnschrift" panose="020B0502040204020203" pitchFamily="34" charset="0"/>
                <a:ea typeface="Nobile Bold" pitchFamily="34" charset="-122"/>
                <a:cs typeface="Nobile Bold" pitchFamily="34" charset="-120"/>
              </a:rPr>
              <a:t>V D Panduranga Sai </a:t>
            </a:r>
            <a:r>
              <a:rPr lang="en-US" sz="2800" b="1" dirty="0" err="1">
                <a:solidFill>
                  <a:srgbClr val="405449"/>
                </a:solidFill>
                <a:latin typeface="Bahnschrift" panose="020B0502040204020203" pitchFamily="34" charset="0"/>
                <a:ea typeface="Nobile Bold" pitchFamily="34" charset="-122"/>
                <a:cs typeface="Nobile Bold" pitchFamily="34" charset="-120"/>
              </a:rPr>
              <a:t>Guptha</a:t>
            </a:r>
            <a:endParaRPr lang="en-US" sz="2800" b="1" dirty="0">
              <a:solidFill>
                <a:srgbClr val="405449"/>
              </a:solidFill>
              <a:latin typeface="Bahnschrift" panose="020B0502040204020203" pitchFamily="34" charset="0"/>
              <a:ea typeface="Nobile Bold" pitchFamily="34" charset="-122"/>
              <a:cs typeface="Nobile Bold" pitchFamily="34" charset="-120"/>
            </a:endParaRPr>
          </a:p>
          <a:p>
            <a:pPr marL="0" indent="0" algn="ctr">
              <a:lnSpc>
                <a:spcPts val="3100"/>
              </a:lnSpc>
              <a:buNone/>
            </a:pPr>
            <a:r>
              <a:rPr lang="en-US" sz="2800" b="1" dirty="0">
                <a:solidFill>
                  <a:srgbClr val="405449"/>
                </a:solidFill>
                <a:latin typeface="Bahnschrift" panose="020B0502040204020203" pitchFamily="34" charset="0"/>
                <a:ea typeface="Nobile Bold" pitchFamily="34" charset="-122"/>
                <a:cs typeface="Nobile Bold" pitchFamily="34" charset="-120"/>
              </a:rPr>
              <a:t>  Final Year</a:t>
            </a:r>
          </a:p>
          <a:p>
            <a:pPr marL="0" indent="0" algn="ctr">
              <a:lnSpc>
                <a:spcPts val="3100"/>
              </a:lnSpc>
              <a:buNone/>
            </a:pPr>
            <a:r>
              <a:rPr lang="en-US" sz="2800" b="1" dirty="0">
                <a:solidFill>
                  <a:srgbClr val="405449"/>
                </a:solidFill>
                <a:latin typeface="Bahnschrift" panose="020B0502040204020203" pitchFamily="34" charset="0"/>
                <a:ea typeface="Nobile Bold" pitchFamily="34" charset="-122"/>
              </a:rPr>
              <a:t>  SRM University AP </a:t>
            </a:r>
          </a:p>
          <a:p>
            <a:pPr marL="0" indent="0" algn="ctr">
              <a:lnSpc>
                <a:spcPts val="3100"/>
              </a:lnSpc>
              <a:buNone/>
            </a:pPr>
            <a:r>
              <a:rPr lang="en-US" sz="2800" b="1" dirty="0">
                <a:solidFill>
                  <a:srgbClr val="405449"/>
                </a:solidFill>
                <a:latin typeface="Bahnschrift" panose="020B0502040204020203" pitchFamily="34" charset="0"/>
                <a:ea typeface="Nobile Bold" pitchFamily="34" charset="-122"/>
              </a:rPr>
              <a:t>  </a:t>
            </a:r>
            <a:r>
              <a:rPr lang="en-US" sz="2800" b="1" dirty="0">
                <a:solidFill>
                  <a:srgbClr val="405449"/>
                </a:solidFill>
                <a:latin typeface="Bahnschrift" panose="020B0502040204020203" pitchFamily="34" charset="0"/>
                <a:ea typeface="Nobile Bold" pitchFamily="34" charset="-122"/>
                <a:hlinkClick r:id="rId3"/>
              </a:rPr>
              <a:t>Saiguptha_v@srmap.edu.in</a:t>
            </a:r>
            <a:endParaRPr lang="en-US" sz="2800" b="1" dirty="0">
              <a:solidFill>
                <a:srgbClr val="405449"/>
              </a:solidFill>
              <a:latin typeface="Bahnschrift" panose="020B0502040204020203" pitchFamily="34" charset="0"/>
              <a:ea typeface="Nobile Bold" pitchFamily="34" charset="-122"/>
            </a:endParaRPr>
          </a:p>
          <a:p>
            <a:pPr marL="0" indent="0" algn="ctr">
              <a:lnSpc>
                <a:spcPts val="3100"/>
              </a:lnSpc>
              <a:buNone/>
            </a:pPr>
            <a:r>
              <a:rPr lang="en-US" sz="2800" b="1" dirty="0">
                <a:solidFill>
                  <a:srgbClr val="405449"/>
                </a:solidFill>
                <a:latin typeface="Bahnschrift" panose="020B0502040204020203" pitchFamily="34" charset="0"/>
                <a:ea typeface="Nobile Bold" pitchFamily="34" charset="-122"/>
              </a:rPr>
              <a:t>8688670712</a:t>
            </a:r>
          </a:p>
          <a:p>
            <a:pPr marL="0" indent="0" algn="ctr">
              <a:lnSpc>
                <a:spcPts val="3100"/>
              </a:lnSpc>
              <a:buNone/>
            </a:pPr>
            <a:r>
              <a:rPr lang="en-US" sz="2800" b="1" dirty="0">
                <a:solidFill>
                  <a:srgbClr val="405449"/>
                </a:solidFill>
                <a:latin typeface="Bahnschrift" panose="020B0502040204020203" pitchFamily="34" charset="0"/>
                <a:ea typeface="Nobile Bold" pitchFamily="34" charset="-122"/>
                <a:hlinkClick r:id="rId4"/>
              </a:rPr>
              <a:t>https://www.linkedin.com/in/saiguptha2003/</a:t>
            </a:r>
            <a:endParaRPr lang="en-US" sz="2800" b="1" dirty="0">
              <a:solidFill>
                <a:srgbClr val="405449"/>
              </a:solidFill>
              <a:latin typeface="Bahnschrift" panose="020B0502040204020203" pitchFamily="34" charset="0"/>
              <a:ea typeface="Nobile Bold" pitchFamily="34" charset="-122"/>
            </a:endParaRPr>
          </a:p>
          <a:p>
            <a:pPr marL="0" indent="0" algn="ctr">
              <a:lnSpc>
                <a:spcPts val="3100"/>
              </a:lnSpc>
              <a:buNone/>
            </a:pPr>
            <a:r>
              <a:rPr lang="en-US" sz="2800" b="1" dirty="0">
                <a:solidFill>
                  <a:srgbClr val="405449"/>
                </a:solidFill>
                <a:latin typeface="Bahnschrift" panose="020B0502040204020203" pitchFamily="34" charset="0"/>
                <a:ea typeface="Nobile Bold" pitchFamily="34" charset="-122"/>
                <a:hlinkClick r:id="rId5"/>
              </a:rPr>
              <a:t>https://github.com/saiguptha2003</a:t>
            </a:r>
            <a:endParaRPr lang="en-US" sz="2800" b="1" dirty="0">
              <a:solidFill>
                <a:srgbClr val="405449"/>
              </a:solidFill>
              <a:latin typeface="Bahnschrift" panose="020B0502040204020203" pitchFamily="34" charset="0"/>
              <a:ea typeface="Nobile Bold" pitchFamily="34" charset="-122"/>
            </a:endParaRPr>
          </a:p>
          <a:p>
            <a:pPr marL="0" indent="0" algn="ctr">
              <a:lnSpc>
                <a:spcPts val="3100"/>
              </a:lnSpc>
              <a:buNone/>
            </a:pPr>
            <a:endParaRPr lang="en-US" sz="2800" b="1" dirty="0">
              <a:solidFill>
                <a:srgbClr val="405449"/>
              </a:solidFill>
              <a:latin typeface="Bahnschrift" panose="020B0502040204020203" pitchFamily="34" charset="0"/>
              <a:ea typeface="Nobile Bold" pitchFamily="34" charset="-122"/>
            </a:endParaRPr>
          </a:p>
        </p:txBody>
      </p:sp>
    </p:spTree>
    <p:extLst>
      <p:ext uri="{BB962C8B-B14F-4D97-AF65-F5344CB8AC3E}">
        <p14:creationId xmlns:p14="http://schemas.microsoft.com/office/powerpoint/2010/main" val="22926549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27472" y="574000"/>
            <a:ext cx="5196959" cy="649605"/>
          </a:xfrm>
          <a:prstGeom prst="rect">
            <a:avLst/>
          </a:prstGeom>
          <a:noFill/>
          <a:ln/>
        </p:spPr>
        <p:txBody>
          <a:bodyPr wrap="none" lIns="0" tIns="0" rIns="0" bIns="0" rtlCol="0" anchor="t"/>
          <a:lstStyle/>
          <a:p>
            <a:pPr marL="0" indent="0">
              <a:lnSpc>
                <a:spcPts val="5100"/>
              </a:lnSpc>
              <a:buNone/>
            </a:pPr>
            <a:r>
              <a:rPr lang="en-US" sz="4050" b="1" dirty="0">
                <a:solidFill>
                  <a:srgbClr val="3B4540"/>
                </a:solidFill>
                <a:latin typeface="Bahnschrift" panose="020B0502040204020203" pitchFamily="34" charset="0"/>
                <a:ea typeface="Fraunces Extra Bold" pitchFamily="34" charset="-122"/>
                <a:cs typeface="Fraunces Extra Bold" pitchFamily="34" charset="-120"/>
              </a:rPr>
              <a:t>Agenda</a:t>
            </a:r>
            <a:endParaRPr lang="en-US" sz="4050" dirty="0">
              <a:latin typeface="Bahnschrift" panose="020B0502040204020203" pitchFamily="34" charset="0"/>
            </a:endParaRPr>
          </a:p>
        </p:txBody>
      </p:sp>
      <p:sp>
        <p:nvSpPr>
          <p:cNvPr id="3" name="Shape 1"/>
          <p:cNvSpPr/>
          <p:nvPr/>
        </p:nvSpPr>
        <p:spPr>
          <a:xfrm>
            <a:off x="727472" y="1873091"/>
            <a:ext cx="467678" cy="467678"/>
          </a:xfrm>
          <a:prstGeom prst="roundRect">
            <a:avLst>
              <a:gd name="adj" fmla="val 40005"/>
            </a:avLst>
          </a:prstGeom>
          <a:solidFill>
            <a:srgbClr val="E8F3E8"/>
          </a:solidFill>
          <a:ln/>
        </p:spPr>
      </p:sp>
      <p:sp>
        <p:nvSpPr>
          <p:cNvPr id="4" name="Text 2"/>
          <p:cNvSpPr/>
          <p:nvPr/>
        </p:nvSpPr>
        <p:spPr>
          <a:xfrm>
            <a:off x="883444" y="1950958"/>
            <a:ext cx="155615" cy="311825"/>
          </a:xfrm>
          <a:prstGeom prst="rect">
            <a:avLst/>
          </a:prstGeom>
          <a:noFill/>
          <a:ln/>
        </p:spPr>
        <p:txBody>
          <a:bodyPr wrap="none" lIns="0" tIns="0" rIns="0" bIns="0" rtlCol="0" anchor="t"/>
          <a:lstStyle/>
          <a:p>
            <a:pPr marL="0" indent="0" algn="ctr">
              <a:lnSpc>
                <a:spcPts val="2450"/>
              </a:lnSpc>
              <a:buNone/>
            </a:pPr>
            <a:r>
              <a:rPr lang="en-US" sz="2450" b="1" dirty="0">
                <a:solidFill>
                  <a:srgbClr val="405449"/>
                </a:solidFill>
                <a:latin typeface="Bahnschrift" panose="020B0502040204020203" pitchFamily="34" charset="0"/>
                <a:ea typeface="Fraunces Extra Bold" pitchFamily="34" charset="-122"/>
                <a:cs typeface="Fraunces Extra Bold" pitchFamily="34" charset="-120"/>
              </a:rPr>
              <a:t>1</a:t>
            </a:r>
            <a:endParaRPr lang="en-US" sz="2450" dirty="0">
              <a:latin typeface="Bahnschrift" panose="020B0502040204020203" pitchFamily="34" charset="0"/>
            </a:endParaRPr>
          </a:p>
        </p:txBody>
      </p:sp>
      <p:sp>
        <p:nvSpPr>
          <p:cNvPr id="5" name="Text 3"/>
          <p:cNvSpPr/>
          <p:nvPr/>
        </p:nvSpPr>
        <p:spPr>
          <a:xfrm>
            <a:off x="1402913" y="1873091"/>
            <a:ext cx="5030391" cy="324683"/>
          </a:xfrm>
          <a:prstGeom prst="rect">
            <a:avLst/>
          </a:prstGeom>
          <a:noFill/>
          <a:ln/>
        </p:spPr>
        <p:txBody>
          <a:bodyPr wrap="none" lIns="0" tIns="0" rIns="0" bIns="0" rtlCol="0" anchor="t"/>
          <a:lstStyle/>
          <a:p>
            <a:pPr marL="0" indent="0">
              <a:lnSpc>
                <a:spcPts val="2550"/>
              </a:lnSpc>
              <a:buNone/>
            </a:pPr>
            <a:r>
              <a:rPr lang="en-US" sz="2000" b="1" dirty="0">
                <a:solidFill>
                  <a:srgbClr val="405449"/>
                </a:solidFill>
                <a:latin typeface="Bahnschrift" panose="020B0502040204020203" pitchFamily="34" charset="0"/>
                <a:ea typeface="Fraunces Extra Bold" pitchFamily="34" charset="-122"/>
                <a:cs typeface="Fraunces Extra Bold" pitchFamily="34" charset="-120"/>
              </a:rPr>
              <a:t>Introduction to IIoT in Manufacturing</a:t>
            </a:r>
            <a:endParaRPr lang="en-US" sz="2000" dirty="0">
              <a:latin typeface="Bahnschrift" panose="020B0502040204020203" pitchFamily="34" charset="0"/>
            </a:endParaRPr>
          </a:p>
        </p:txBody>
      </p:sp>
      <p:sp>
        <p:nvSpPr>
          <p:cNvPr id="6" name="Text 4"/>
          <p:cNvSpPr/>
          <p:nvPr/>
        </p:nvSpPr>
        <p:spPr>
          <a:xfrm>
            <a:off x="1402913" y="2322433"/>
            <a:ext cx="5808464" cy="665083"/>
          </a:xfrm>
          <a:prstGeom prst="rect">
            <a:avLst/>
          </a:prstGeom>
          <a:noFill/>
          <a:ln/>
        </p:spPr>
        <p:txBody>
          <a:bodyPr wrap="square" lIns="0" tIns="0" rIns="0" bIns="0" rtlCol="0" anchor="t"/>
          <a:lstStyle/>
          <a:p>
            <a:pPr marL="0" indent="0">
              <a:lnSpc>
                <a:spcPts val="2600"/>
              </a:lnSpc>
              <a:buNone/>
            </a:pPr>
            <a:r>
              <a:rPr lang="en-US" sz="1600" dirty="0">
                <a:solidFill>
                  <a:srgbClr val="405449"/>
                </a:solidFill>
                <a:latin typeface="Bahnschrift" panose="020B0502040204020203" pitchFamily="34" charset="0"/>
                <a:ea typeface="Nobile" pitchFamily="34" charset="-122"/>
                <a:cs typeface="Nobile" pitchFamily="34" charset="-120"/>
              </a:rPr>
              <a:t>Exploring the benefits and applications of Industrial Internet of Things in the manufacturing sector.</a:t>
            </a:r>
            <a:endParaRPr lang="en-US" sz="1600" dirty="0">
              <a:latin typeface="Bahnschrift" panose="020B0502040204020203" pitchFamily="34" charset="0"/>
            </a:endParaRPr>
          </a:p>
        </p:txBody>
      </p:sp>
      <p:sp>
        <p:nvSpPr>
          <p:cNvPr id="7" name="Shape 5"/>
          <p:cNvSpPr/>
          <p:nvPr/>
        </p:nvSpPr>
        <p:spPr>
          <a:xfrm>
            <a:off x="7419142" y="1873091"/>
            <a:ext cx="467678" cy="467678"/>
          </a:xfrm>
          <a:prstGeom prst="roundRect">
            <a:avLst>
              <a:gd name="adj" fmla="val 40005"/>
            </a:avLst>
          </a:prstGeom>
          <a:solidFill>
            <a:srgbClr val="E8F3E8"/>
          </a:solidFill>
          <a:ln/>
        </p:spPr>
      </p:sp>
      <p:sp>
        <p:nvSpPr>
          <p:cNvPr id="8" name="Text 6"/>
          <p:cNvSpPr/>
          <p:nvPr/>
        </p:nvSpPr>
        <p:spPr>
          <a:xfrm>
            <a:off x="7551063" y="1950958"/>
            <a:ext cx="203716" cy="311825"/>
          </a:xfrm>
          <a:prstGeom prst="rect">
            <a:avLst/>
          </a:prstGeom>
          <a:noFill/>
          <a:ln/>
        </p:spPr>
        <p:txBody>
          <a:bodyPr wrap="none" lIns="0" tIns="0" rIns="0" bIns="0" rtlCol="0" anchor="t"/>
          <a:lstStyle/>
          <a:p>
            <a:pPr marL="0" indent="0" algn="ctr">
              <a:lnSpc>
                <a:spcPts val="2450"/>
              </a:lnSpc>
              <a:buNone/>
            </a:pPr>
            <a:r>
              <a:rPr lang="en-US" sz="2450" b="1" dirty="0">
                <a:solidFill>
                  <a:srgbClr val="405449"/>
                </a:solidFill>
                <a:latin typeface="Bahnschrift" panose="020B0502040204020203" pitchFamily="34" charset="0"/>
                <a:ea typeface="Fraunces Extra Bold" pitchFamily="34" charset="-122"/>
                <a:cs typeface="Fraunces Extra Bold" pitchFamily="34" charset="-120"/>
              </a:rPr>
              <a:t>2</a:t>
            </a:r>
            <a:endParaRPr lang="en-US" sz="2450" dirty="0">
              <a:latin typeface="Bahnschrift" panose="020B0502040204020203" pitchFamily="34" charset="0"/>
            </a:endParaRPr>
          </a:p>
        </p:txBody>
      </p:sp>
      <p:sp>
        <p:nvSpPr>
          <p:cNvPr id="9" name="Text 7"/>
          <p:cNvSpPr/>
          <p:nvPr/>
        </p:nvSpPr>
        <p:spPr>
          <a:xfrm>
            <a:off x="8094583" y="1873091"/>
            <a:ext cx="4847392" cy="324683"/>
          </a:xfrm>
          <a:prstGeom prst="rect">
            <a:avLst/>
          </a:prstGeom>
          <a:noFill/>
          <a:ln/>
        </p:spPr>
        <p:txBody>
          <a:bodyPr wrap="none" lIns="0" tIns="0" rIns="0" bIns="0" rtlCol="0" anchor="t"/>
          <a:lstStyle/>
          <a:p>
            <a:pPr marL="0" indent="0">
              <a:lnSpc>
                <a:spcPts val="2550"/>
              </a:lnSpc>
              <a:buNone/>
            </a:pPr>
            <a:r>
              <a:rPr lang="en-US" sz="2000" b="1" dirty="0">
                <a:solidFill>
                  <a:srgbClr val="405449"/>
                </a:solidFill>
                <a:latin typeface="Bahnschrift" panose="020B0502040204020203" pitchFamily="34" charset="0"/>
                <a:ea typeface="Fraunces Extra Bold" pitchFamily="34" charset="-122"/>
                <a:cs typeface="Fraunces Extra Bold" pitchFamily="34" charset="-120"/>
              </a:rPr>
              <a:t>Overview of Digital Twin Technology</a:t>
            </a:r>
            <a:endParaRPr lang="en-US" sz="2000" dirty="0">
              <a:latin typeface="Bahnschrift" panose="020B0502040204020203" pitchFamily="34" charset="0"/>
            </a:endParaRPr>
          </a:p>
        </p:txBody>
      </p:sp>
      <p:sp>
        <p:nvSpPr>
          <p:cNvPr id="10" name="Text 8"/>
          <p:cNvSpPr/>
          <p:nvPr/>
        </p:nvSpPr>
        <p:spPr>
          <a:xfrm>
            <a:off x="8094583" y="2322433"/>
            <a:ext cx="5808464" cy="665083"/>
          </a:xfrm>
          <a:prstGeom prst="rect">
            <a:avLst/>
          </a:prstGeom>
          <a:noFill/>
          <a:ln/>
        </p:spPr>
        <p:txBody>
          <a:bodyPr wrap="square" lIns="0" tIns="0" rIns="0" bIns="0" rtlCol="0" anchor="t"/>
          <a:lstStyle/>
          <a:p>
            <a:pPr marL="0" indent="0">
              <a:lnSpc>
                <a:spcPts val="2600"/>
              </a:lnSpc>
              <a:buNone/>
            </a:pPr>
            <a:r>
              <a:rPr lang="en-US" sz="1600" dirty="0">
                <a:solidFill>
                  <a:srgbClr val="405449"/>
                </a:solidFill>
                <a:latin typeface="Bahnschrift" panose="020B0502040204020203" pitchFamily="34" charset="0"/>
                <a:ea typeface="Nobile" pitchFamily="34" charset="-122"/>
                <a:cs typeface="Nobile" pitchFamily="34" charset="-120"/>
              </a:rPr>
              <a:t>Understanding the concepts and potential of digital twin models in automotive production.</a:t>
            </a:r>
            <a:endParaRPr lang="en-US" sz="1600" dirty="0">
              <a:latin typeface="Bahnschrift" panose="020B0502040204020203" pitchFamily="34" charset="0"/>
            </a:endParaRPr>
          </a:p>
        </p:txBody>
      </p:sp>
      <p:sp>
        <p:nvSpPr>
          <p:cNvPr id="11" name="Shape 9"/>
          <p:cNvSpPr/>
          <p:nvPr/>
        </p:nvSpPr>
        <p:spPr>
          <a:xfrm>
            <a:off x="727472" y="3429119"/>
            <a:ext cx="467678" cy="467678"/>
          </a:xfrm>
          <a:prstGeom prst="roundRect">
            <a:avLst>
              <a:gd name="adj" fmla="val 40005"/>
            </a:avLst>
          </a:prstGeom>
          <a:solidFill>
            <a:srgbClr val="E8F3E8"/>
          </a:solidFill>
          <a:ln/>
        </p:spPr>
      </p:sp>
      <p:sp>
        <p:nvSpPr>
          <p:cNvPr id="12" name="Text 10"/>
          <p:cNvSpPr/>
          <p:nvPr/>
        </p:nvSpPr>
        <p:spPr>
          <a:xfrm>
            <a:off x="867132" y="3506986"/>
            <a:ext cx="188357" cy="311825"/>
          </a:xfrm>
          <a:prstGeom prst="rect">
            <a:avLst/>
          </a:prstGeom>
          <a:noFill/>
          <a:ln/>
        </p:spPr>
        <p:txBody>
          <a:bodyPr wrap="none" lIns="0" tIns="0" rIns="0" bIns="0" rtlCol="0" anchor="t"/>
          <a:lstStyle/>
          <a:p>
            <a:pPr marL="0" indent="0" algn="ctr">
              <a:lnSpc>
                <a:spcPts val="2450"/>
              </a:lnSpc>
              <a:buNone/>
            </a:pPr>
            <a:r>
              <a:rPr lang="en-US" sz="2450" b="1" dirty="0">
                <a:solidFill>
                  <a:srgbClr val="405449"/>
                </a:solidFill>
                <a:latin typeface="Bahnschrift" panose="020B0502040204020203" pitchFamily="34" charset="0"/>
                <a:ea typeface="Fraunces Extra Bold" pitchFamily="34" charset="-122"/>
                <a:cs typeface="Fraunces Extra Bold" pitchFamily="34" charset="-120"/>
              </a:rPr>
              <a:t>3</a:t>
            </a:r>
            <a:endParaRPr lang="en-US" sz="2450" dirty="0">
              <a:latin typeface="Bahnschrift" panose="020B0502040204020203" pitchFamily="34" charset="0"/>
            </a:endParaRPr>
          </a:p>
        </p:txBody>
      </p:sp>
      <p:sp>
        <p:nvSpPr>
          <p:cNvPr id="13" name="Text 11"/>
          <p:cNvSpPr/>
          <p:nvPr/>
        </p:nvSpPr>
        <p:spPr>
          <a:xfrm>
            <a:off x="1402913" y="3429119"/>
            <a:ext cx="2598420" cy="324683"/>
          </a:xfrm>
          <a:prstGeom prst="rect">
            <a:avLst/>
          </a:prstGeom>
          <a:noFill/>
          <a:ln/>
        </p:spPr>
        <p:txBody>
          <a:bodyPr wrap="none" lIns="0" tIns="0" rIns="0" bIns="0" rtlCol="0" anchor="t"/>
          <a:lstStyle/>
          <a:p>
            <a:pPr marL="0" indent="0">
              <a:lnSpc>
                <a:spcPts val="2550"/>
              </a:lnSpc>
              <a:buNone/>
            </a:pPr>
            <a:r>
              <a:rPr lang="en-US" sz="2000" b="1" dirty="0">
                <a:solidFill>
                  <a:srgbClr val="405449"/>
                </a:solidFill>
                <a:latin typeface="Bahnschrift" panose="020B0502040204020203" pitchFamily="34" charset="0"/>
                <a:ea typeface="Fraunces Extra Bold" pitchFamily="34" charset="-122"/>
                <a:cs typeface="Fraunces Extra Bold" pitchFamily="34" charset="-120"/>
              </a:rPr>
              <a:t>Project Objectives</a:t>
            </a:r>
            <a:endParaRPr lang="en-US" sz="2000" dirty="0">
              <a:latin typeface="Bahnschrift" panose="020B0502040204020203" pitchFamily="34" charset="0"/>
            </a:endParaRPr>
          </a:p>
        </p:txBody>
      </p:sp>
      <p:sp>
        <p:nvSpPr>
          <p:cNvPr id="14" name="Text 12"/>
          <p:cNvSpPr/>
          <p:nvPr/>
        </p:nvSpPr>
        <p:spPr>
          <a:xfrm>
            <a:off x="1402913" y="3878461"/>
            <a:ext cx="5808464" cy="665083"/>
          </a:xfrm>
          <a:prstGeom prst="rect">
            <a:avLst/>
          </a:prstGeom>
          <a:noFill/>
          <a:ln/>
        </p:spPr>
        <p:txBody>
          <a:bodyPr wrap="square" lIns="0" tIns="0" rIns="0" bIns="0" rtlCol="0" anchor="t"/>
          <a:lstStyle/>
          <a:p>
            <a:pPr marL="0" indent="0">
              <a:lnSpc>
                <a:spcPts val="2600"/>
              </a:lnSpc>
              <a:buNone/>
            </a:pPr>
            <a:r>
              <a:rPr lang="en-US" sz="1600" dirty="0">
                <a:solidFill>
                  <a:srgbClr val="405449"/>
                </a:solidFill>
                <a:latin typeface="Bahnschrift" panose="020B0502040204020203" pitchFamily="34" charset="0"/>
                <a:ea typeface="Nobile" pitchFamily="34" charset="-122"/>
                <a:cs typeface="Nobile" pitchFamily="34" charset="-120"/>
              </a:rPr>
              <a:t>Defining the goals and aims of this project, outlining key areas of focus.</a:t>
            </a:r>
            <a:endParaRPr lang="en-US" sz="1600" dirty="0">
              <a:latin typeface="Bahnschrift" panose="020B0502040204020203" pitchFamily="34" charset="0"/>
            </a:endParaRPr>
          </a:p>
        </p:txBody>
      </p:sp>
      <p:sp>
        <p:nvSpPr>
          <p:cNvPr id="15" name="Shape 13"/>
          <p:cNvSpPr/>
          <p:nvPr/>
        </p:nvSpPr>
        <p:spPr>
          <a:xfrm>
            <a:off x="7419142" y="3429119"/>
            <a:ext cx="467678" cy="467678"/>
          </a:xfrm>
          <a:prstGeom prst="roundRect">
            <a:avLst>
              <a:gd name="adj" fmla="val 40005"/>
            </a:avLst>
          </a:prstGeom>
          <a:solidFill>
            <a:srgbClr val="E8F3E8"/>
          </a:solidFill>
          <a:ln/>
        </p:spPr>
      </p:sp>
      <p:sp>
        <p:nvSpPr>
          <p:cNvPr id="16" name="Text 14"/>
          <p:cNvSpPr/>
          <p:nvPr/>
        </p:nvSpPr>
        <p:spPr>
          <a:xfrm>
            <a:off x="7547015" y="3506986"/>
            <a:ext cx="211812" cy="311825"/>
          </a:xfrm>
          <a:prstGeom prst="rect">
            <a:avLst/>
          </a:prstGeom>
          <a:noFill/>
          <a:ln/>
        </p:spPr>
        <p:txBody>
          <a:bodyPr wrap="none" lIns="0" tIns="0" rIns="0" bIns="0" rtlCol="0" anchor="t"/>
          <a:lstStyle/>
          <a:p>
            <a:pPr marL="0" indent="0" algn="ctr">
              <a:lnSpc>
                <a:spcPts val="2450"/>
              </a:lnSpc>
              <a:buNone/>
            </a:pPr>
            <a:r>
              <a:rPr lang="en-US" sz="2450" b="1" dirty="0">
                <a:solidFill>
                  <a:srgbClr val="405449"/>
                </a:solidFill>
                <a:latin typeface="Bahnschrift" panose="020B0502040204020203" pitchFamily="34" charset="0"/>
                <a:ea typeface="Fraunces Extra Bold" pitchFamily="34" charset="-122"/>
                <a:cs typeface="Fraunces Extra Bold" pitchFamily="34" charset="-120"/>
              </a:rPr>
              <a:t>4</a:t>
            </a:r>
            <a:endParaRPr lang="en-US" sz="2450" dirty="0">
              <a:latin typeface="Bahnschrift" panose="020B0502040204020203" pitchFamily="34" charset="0"/>
            </a:endParaRPr>
          </a:p>
        </p:txBody>
      </p:sp>
      <p:sp>
        <p:nvSpPr>
          <p:cNvPr id="17" name="Text 15"/>
          <p:cNvSpPr/>
          <p:nvPr/>
        </p:nvSpPr>
        <p:spPr>
          <a:xfrm>
            <a:off x="8094583" y="3429119"/>
            <a:ext cx="2719626" cy="324683"/>
          </a:xfrm>
          <a:prstGeom prst="rect">
            <a:avLst/>
          </a:prstGeom>
          <a:noFill/>
          <a:ln/>
        </p:spPr>
        <p:txBody>
          <a:bodyPr wrap="none" lIns="0" tIns="0" rIns="0" bIns="0" rtlCol="0" anchor="t"/>
          <a:lstStyle/>
          <a:p>
            <a:pPr marL="0" indent="0">
              <a:lnSpc>
                <a:spcPts val="2550"/>
              </a:lnSpc>
              <a:buNone/>
            </a:pPr>
            <a:r>
              <a:rPr lang="en-US" sz="2000" b="1" dirty="0">
                <a:solidFill>
                  <a:srgbClr val="405449"/>
                </a:solidFill>
                <a:latin typeface="Bahnschrift" panose="020B0502040204020203" pitchFamily="34" charset="0"/>
                <a:ea typeface="Fraunces Extra Bold" pitchFamily="34" charset="-122"/>
                <a:cs typeface="Fraunces Extra Bold" pitchFamily="34" charset="-120"/>
              </a:rPr>
              <a:t>System Architecture</a:t>
            </a:r>
            <a:endParaRPr lang="en-US" sz="2000" dirty="0">
              <a:latin typeface="Bahnschrift" panose="020B0502040204020203" pitchFamily="34" charset="0"/>
            </a:endParaRPr>
          </a:p>
        </p:txBody>
      </p:sp>
      <p:sp>
        <p:nvSpPr>
          <p:cNvPr id="18" name="Text 16"/>
          <p:cNvSpPr/>
          <p:nvPr/>
        </p:nvSpPr>
        <p:spPr>
          <a:xfrm>
            <a:off x="8094583" y="3878461"/>
            <a:ext cx="5808464" cy="665083"/>
          </a:xfrm>
          <a:prstGeom prst="rect">
            <a:avLst/>
          </a:prstGeom>
          <a:noFill/>
          <a:ln/>
        </p:spPr>
        <p:txBody>
          <a:bodyPr wrap="square" lIns="0" tIns="0" rIns="0" bIns="0" rtlCol="0" anchor="t"/>
          <a:lstStyle/>
          <a:p>
            <a:pPr marL="0" indent="0">
              <a:lnSpc>
                <a:spcPts val="2600"/>
              </a:lnSpc>
              <a:buNone/>
            </a:pPr>
            <a:r>
              <a:rPr lang="en-US" sz="1600" dirty="0">
                <a:solidFill>
                  <a:srgbClr val="405449"/>
                </a:solidFill>
                <a:latin typeface="Bahnschrift" panose="020B0502040204020203" pitchFamily="34" charset="0"/>
                <a:ea typeface="Nobile" pitchFamily="34" charset="-122"/>
                <a:cs typeface="Nobile" pitchFamily="34" charset="-120"/>
              </a:rPr>
              <a:t>Exploring the structure and components of the proposed IIoT system.</a:t>
            </a:r>
            <a:endParaRPr lang="en-US" sz="1600" dirty="0">
              <a:latin typeface="Bahnschrift" panose="020B0502040204020203" pitchFamily="34" charset="0"/>
            </a:endParaRPr>
          </a:p>
        </p:txBody>
      </p:sp>
      <p:sp>
        <p:nvSpPr>
          <p:cNvPr id="19" name="Shape 17"/>
          <p:cNvSpPr/>
          <p:nvPr/>
        </p:nvSpPr>
        <p:spPr>
          <a:xfrm>
            <a:off x="727472" y="4985147"/>
            <a:ext cx="467678" cy="467678"/>
          </a:xfrm>
          <a:prstGeom prst="roundRect">
            <a:avLst>
              <a:gd name="adj" fmla="val 40005"/>
            </a:avLst>
          </a:prstGeom>
          <a:solidFill>
            <a:srgbClr val="E8F3E8"/>
          </a:solidFill>
          <a:ln/>
        </p:spPr>
      </p:sp>
      <p:sp>
        <p:nvSpPr>
          <p:cNvPr id="20" name="Text 18"/>
          <p:cNvSpPr/>
          <p:nvPr/>
        </p:nvSpPr>
        <p:spPr>
          <a:xfrm>
            <a:off x="864513" y="5063014"/>
            <a:ext cx="193477" cy="311825"/>
          </a:xfrm>
          <a:prstGeom prst="rect">
            <a:avLst/>
          </a:prstGeom>
          <a:noFill/>
          <a:ln/>
        </p:spPr>
        <p:txBody>
          <a:bodyPr wrap="none" lIns="0" tIns="0" rIns="0" bIns="0" rtlCol="0" anchor="t"/>
          <a:lstStyle/>
          <a:p>
            <a:pPr marL="0" indent="0" algn="ctr">
              <a:lnSpc>
                <a:spcPts val="2450"/>
              </a:lnSpc>
              <a:buNone/>
            </a:pPr>
            <a:r>
              <a:rPr lang="en-US" sz="2450" b="1" dirty="0">
                <a:solidFill>
                  <a:srgbClr val="405449"/>
                </a:solidFill>
                <a:latin typeface="Bahnschrift" panose="020B0502040204020203" pitchFamily="34" charset="0"/>
                <a:ea typeface="Fraunces Extra Bold" pitchFamily="34" charset="-122"/>
                <a:cs typeface="Fraunces Extra Bold" pitchFamily="34" charset="-120"/>
              </a:rPr>
              <a:t>5</a:t>
            </a:r>
            <a:endParaRPr lang="en-US" sz="2450" dirty="0">
              <a:latin typeface="Bahnschrift" panose="020B0502040204020203" pitchFamily="34" charset="0"/>
            </a:endParaRPr>
          </a:p>
        </p:txBody>
      </p:sp>
      <p:sp>
        <p:nvSpPr>
          <p:cNvPr id="21" name="Text 19"/>
          <p:cNvSpPr/>
          <p:nvPr/>
        </p:nvSpPr>
        <p:spPr>
          <a:xfrm>
            <a:off x="1402913" y="4985147"/>
            <a:ext cx="4991576" cy="324683"/>
          </a:xfrm>
          <a:prstGeom prst="rect">
            <a:avLst/>
          </a:prstGeom>
          <a:noFill/>
          <a:ln/>
        </p:spPr>
        <p:txBody>
          <a:bodyPr wrap="none" lIns="0" tIns="0" rIns="0" bIns="0" rtlCol="0" anchor="t"/>
          <a:lstStyle/>
          <a:p>
            <a:pPr marL="0" indent="0">
              <a:lnSpc>
                <a:spcPts val="2550"/>
              </a:lnSpc>
              <a:buNone/>
            </a:pPr>
            <a:r>
              <a:rPr lang="en-US" sz="2000" b="1" dirty="0">
                <a:solidFill>
                  <a:srgbClr val="405449"/>
                </a:solidFill>
                <a:latin typeface="Bahnschrift" panose="020B0502040204020203" pitchFamily="34" charset="0"/>
                <a:ea typeface="Fraunces Extra Bold" pitchFamily="34" charset="-122"/>
                <a:cs typeface="Fraunces Extra Bold" pitchFamily="34" charset="-120"/>
              </a:rPr>
              <a:t>Role of OPC Server in Data Publishing</a:t>
            </a:r>
            <a:endParaRPr lang="en-US" sz="2000" dirty="0">
              <a:latin typeface="Bahnschrift" panose="020B0502040204020203" pitchFamily="34" charset="0"/>
            </a:endParaRPr>
          </a:p>
        </p:txBody>
      </p:sp>
      <p:sp>
        <p:nvSpPr>
          <p:cNvPr id="22" name="Text 20"/>
          <p:cNvSpPr/>
          <p:nvPr/>
        </p:nvSpPr>
        <p:spPr>
          <a:xfrm>
            <a:off x="1402913" y="5434489"/>
            <a:ext cx="5808464" cy="665083"/>
          </a:xfrm>
          <a:prstGeom prst="rect">
            <a:avLst/>
          </a:prstGeom>
          <a:noFill/>
          <a:ln/>
        </p:spPr>
        <p:txBody>
          <a:bodyPr wrap="square" lIns="0" tIns="0" rIns="0" bIns="0" rtlCol="0" anchor="t"/>
          <a:lstStyle/>
          <a:p>
            <a:pPr marL="0" indent="0">
              <a:lnSpc>
                <a:spcPts val="2600"/>
              </a:lnSpc>
              <a:buNone/>
            </a:pPr>
            <a:r>
              <a:rPr lang="en-US" sz="1600" dirty="0">
                <a:solidFill>
                  <a:srgbClr val="405449"/>
                </a:solidFill>
                <a:latin typeface="Bahnschrift" panose="020B0502040204020203" pitchFamily="34" charset="0"/>
                <a:ea typeface="Nobile" pitchFamily="34" charset="-122"/>
                <a:cs typeface="Nobile" pitchFamily="34" charset="-120"/>
              </a:rPr>
              <a:t>Understanding the role of OPC server in data exchange and communication.</a:t>
            </a:r>
            <a:endParaRPr lang="en-US" sz="1600" dirty="0">
              <a:latin typeface="Bahnschrift" panose="020B0502040204020203" pitchFamily="34" charset="0"/>
            </a:endParaRPr>
          </a:p>
        </p:txBody>
      </p:sp>
      <p:sp>
        <p:nvSpPr>
          <p:cNvPr id="23" name="Shape 21"/>
          <p:cNvSpPr/>
          <p:nvPr/>
        </p:nvSpPr>
        <p:spPr>
          <a:xfrm>
            <a:off x="7419142" y="4985147"/>
            <a:ext cx="467678" cy="467678"/>
          </a:xfrm>
          <a:prstGeom prst="roundRect">
            <a:avLst>
              <a:gd name="adj" fmla="val 40005"/>
            </a:avLst>
          </a:prstGeom>
          <a:solidFill>
            <a:srgbClr val="E8F3E8"/>
          </a:solidFill>
          <a:ln/>
        </p:spPr>
      </p:sp>
      <p:sp>
        <p:nvSpPr>
          <p:cNvPr id="24" name="Text 22"/>
          <p:cNvSpPr/>
          <p:nvPr/>
        </p:nvSpPr>
        <p:spPr>
          <a:xfrm>
            <a:off x="7550229" y="5063014"/>
            <a:ext cx="205502" cy="311825"/>
          </a:xfrm>
          <a:prstGeom prst="rect">
            <a:avLst/>
          </a:prstGeom>
          <a:noFill/>
          <a:ln/>
        </p:spPr>
        <p:txBody>
          <a:bodyPr wrap="none" lIns="0" tIns="0" rIns="0" bIns="0" rtlCol="0" anchor="t"/>
          <a:lstStyle/>
          <a:p>
            <a:pPr marL="0" indent="0" algn="ctr">
              <a:lnSpc>
                <a:spcPts val="2450"/>
              </a:lnSpc>
              <a:buNone/>
            </a:pPr>
            <a:r>
              <a:rPr lang="en-US" sz="2450" b="1" dirty="0">
                <a:solidFill>
                  <a:srgbClr val="405449"/>
                </a:solidFill>
                <a:latin typeface="Bahnschrift" panose="020B0502040204020203" pitchFamily="34" charset="0"/>
                <a:ea typeface="Fraunces Extra Bold" pitchFamily="34" charset="-122"/>
                <a:cs typeface="Fraunces Extra Bold" pitchFamily="34" charset="-120"/>
              </a:rPr>
              <a:t>6</a:t>
            </a:r>
            <a:endParaRPr lang="en-US" sz="2450" dirty="0">
              <a:latin typeface="Bahnschrift" panose="020B0502040204020203" pitchFamily="34" charset="0"/>
            </a:endParaRPr>
          </a:p>
        </p:txBody>
      </p:sp>
      <p:sp>
        <p:nvSpPr>
          <p:cNvPr id="25" name="Text 23"/>
          <p:cNvSpPr/>
          <p:nvPr/>
        </p:nvSpPr>
        <p:spPr>
          <a:xfrm>
            <a:off x="8094583" y="4985147"/>
            <a:ext cx="4891326" cy="324683"/>
          </a:xfrm>
          <a:prstGeom prst="rect">
            <a:avLst/>
          </a:prstGeom>
          <a:noFill/>
          <a:ln/>
        </p:spPr>
        <p:txBody>
          <a:bodyPr wrap="none" lIns="0" tIns="0" rIns="0" bIns="0" rtlCol="0" anchor="t"/>
          <a:lstStyle/>
          <a:p>
            <a:pPr marL="0" indent="0">
              <a:lnSpc>
                <a:spcPts val="2550"/>
              </a:lnSpc>
              <a:buNone/>
            </a:pPr>
            <a:r>
              <a:rPr lang="en-US" sz="2000" b="1" dirty="0">
                <a:solidFill>
                  <a:srgbClr val="405449"/>
                </a:solidFill>
                <a:latin typeface="Bahnschrift" panose="020B0502040204020203" pitchFamily="34" charset="0"/>
                <a:ea typeface="Fraunces Extra Bold" pitchFamily="34" charset="-122"/>
                <a:cs typeface="Fraunces Extra Bold" pitchFamily="34" charset="-120"/>
              </a:rPr>
              <a:t>Cloud Integration and Data Analytics</a:t>
            </a:r>
            <a:endParaRPr lang="en-US" sz="2000" dirty="0">
              <a:latin typeface="Bahnschrift" panose="020B0502040204020203" pitchFamily="34" charset="0"/>
            </a:endParaRPr>
          </a:p>
        </p:txBody>
      </p:sp>
      <p:sp>
        <p:nvSpPr>
          <p:cNvPr id="26" name="Text 24"/>
          <p:cNvSpPr/>
          <p:nvPr/>
        </p:nvSpPr>
        <p:spPr>
          <a:xfrm>
            <a:off x="8094583" y="5434489"/>
            <a:ext cx="5808464" cy="665083"/>
          </a:xfrm>
          <a:prstGeom prst="rect">
            <a:avLst/>
          </a:prstGeom>
          <a:noFill/>
          <a:ln/>
        </p:spPr>
        <p:txBody>
          <a:bodyPr wrap="square" lIns="0" tIns="0" rIns="0" bIns="0" rtlCol="0" anchor="t"/>
          <a:lstStyle/>
          <a:p>
            <a:pPr marL="0" indent="0">
              <a:lnSpc>
                <a:spcPts val="2600"/>
              </a:lnSpc>
              <a:buNone/>
            </a:pPr>
            <a:r>
              <a:rPr lang="en-US" sz="1600" dirty="0">
                <a:solidFill>
                  <a:srgbClr val="405449"/>
                </a:solidFill>
                <a:latin typeface="Bahnschrift" panose="020B0502040204020203" pitchFamily="34" charset="0"/>
                <a:ea typeface="Nobile" pitchFamily="34" charset="-122"/>
                <a:cs typeface="Nobile" pitchFamily="34" charset="-120"/>
              </a:rPr>
              <a:t>Examining how cloud platforms enable data storage, processing, and analysis.</a:t>
            </a:r>
            <a:endParaRPr lang="en-US" sz="1600" dirty="0">
              <a:latin typeface="Bahnschrift" panose="020B0502040204020203" pitchFamily="34" charset="0"/>
            </a:endParaRPr>
          </a:p>
        </p:txBody>
      </p:sp>
      <p:sp>
        <p:nvSpPr>
          <p:cNvPr id="27" name="Shape 25"/>
          <p:cNvSpPr/>
          <p:nvPr/>
        </p:nvSpPr>
        <p:spPr>
          <a:xfrm>
            <a:off x="727472" y="6541175"/>
            <a:ext cx="467678" cy="467678"/>
          </a:xfrm>
          <a:prstGeom prst="roundRect">
            <a:avLst>
              <a:gd name="adj" fmla="val 40005"/>
            </a:avLst>
          </a:prstGeom>
          <a:solidFill>
            <a:srgbClr val="E8F3E8"/>
          </a:solidFill>
          <a:ln/>
        </p:spPr>
      </p:sp>
      <p:sp>
        <p:nvSpPr>
          <p:cNvPr id="28" name="Text 26"/>
          <p:cNvSpPr/>
          <p:nvPr/>
        </p:nvSpPr>
        <p:spPr>
          <a:xfrm>
            <a:off x="873919" y="6619042"/>
            <a:ext cx="174784" cy="311825"/>
          </a:xfrm>
          <a:prstGeom prst="rect">
            <a:avLst/>
          </a:prstGeom>
          <a:noFill/>
          <a:ln/>
        </p:spPr>
        <p:txBody>
          <a:bodyPr wrap="none" lIns="0" tIns="0" rIns="0" bIns="0" rtlCol="0" anchor="t"/>
          <a:lstStyle/>
          <a:p>
            <a:pPr marL="0" indent="0" algn="ctr">
              <a:lnSpc>
                <a:spcPts val="2450"/>
              </a:lnSpc>
              <a:buNone/>
            </a:pPr>
            <a:r>
              <a:rPr lang="en-US" sz="2450" b="1" dirty="0">
                <a:solidFill>
                  <a:srgbClr val="405449"/>
                </a:solidFill>
                <a:latin typeface="Bahnschrift" panose="020B0502040204020203" pitchFamily="34" charset="0"/>
                <a:ea typeface="Fraunces Extra Bold" pitchFamily="34" charset="-122"/>
                <a:cs typeface="Fraunces Extra Bold" pitchFamily="34" charset="-120"/>
              </a:rPr>
              <a:t>7</a:t>
            </a:r>
            <a:endParaRPr lang="en-US" sz="2450" dirty="0">
              <a:latin typeface="Bahnschrift" panose="020B0502040204020203" pitchFamily="34" charset="0"/>
            </a:endParaRPr>
          </a:p>
        </p:txBody>
      </p:sp>
      <p:sp>
        <p:nvSpPr>
          <p:cNvPr id="29" name="Text 27"/>
          <p:cNvSpPr/>
          <p:nvPr/>
        </p:nvSpPr>
        <p:spPr>
          <a:xfrm>
            <a:off x="1402913" y="6541175"/>
            <a:ext cx="3752374" cy="324683"/>
          </a:xfrm>
          <a:prstGeom prst="rect">
            <a:avLst/>
          </a:prstGeom>
          <a:noFill/>
          <a:ln/>
        </p:spPr>
        <p:txBody>
          <a:bodyPr wrap="none" lIns="0" tIns="0" rIns="0" bIns="0" rtlCol="0" anchor="t"/>
          <a:lstStyle/>
          <a:p>
            <a:pPr marL="0" indent="0">
              <a:lnSpc>
                <a:spcPts val="2550"/>
              </a:lnSpc>
              <a:buNone/>
            </a:pPr>
            <a:r>
              <a:rPr lang="en-US" sz="2000" b="1" dirty="0">
                <a:solidFill>
                  <a:srgbClr val="405449"/>
                </a:solidFill>
                <a:latin typeface="Bahnschrift" panose="020B0502040204020203" pitchFamily="34" charset="0"/>
                <a:ea typeface="Fraunces Extra Bold" pitchFamily="34" charset="-122"/>
                <a:cs typeface="Fraunces Extra Bold" pitchFamily="34" charset="-120"/>
              </a:rPr>
              <a:t>Mobile and Actuator Control</a:t>
            </a:r>
            <a:endParaRPr lang="en-US" sz="2000" dirty="0">
              <a:latin typeface="Bahnschrift" panose="020B0502040204020203" pitchFamily="34" charset="0"/>
            </a:endParaRPr>
          </a:p>
        </p:txBody>
      </p:sp>
      <p:sp>
        <p:nvSpPr>
          <p:cNvPr id="30" name="Text 28"/>
          <p:cNvSpPr/>
          <p:nvPr/>
        </p:nvSpPr>
        <p:spPr>
          <a:xfrm>
            <a:off x="1402913" y="6990517"/>
            <a:ext cx="5808464" cy="665083"/>
          </a:xfrm>
          <a:prstGeom prst="rect">
            <a:avLst/>
          </a:prstGeom>
          <a:noFill/>
          <a:ln/>
        </p:spPr>
        <p:txBody>
          <a:bodyPr wrap="square" lIns="0" tIns="0" rIns="0" bIns="0" rtlCol="0" anchor="t"/>
          <a:lstStyle/>
          <a:p>
            <a:pPr marL="0" indent="0">
              <a:lnSpc>
                <a:spcPts val="2600"/>
              </a:lnSpc>
              <a:buNone/>
            </a:pPr>
            <a:r>
              <a:rPr lang="en-US" sz="1600" dirty="0">
                <a:solidFill>
                  <a:srgbClr val="405449"/>
                </a:solidFill>
                <a:latin typeface="Bahnschrift" panose="020B0502040204020203" pitchFamily="34" charset="0"/>
                <a:ea typeface="Nobile" pitchFamily="34" charset="-122"/>
                <a:cs typeface="Nobile" pitchFamily="34" charset="-120"/>
              </a:rPr>
              <a:t>Exploring mobile app integration and remote control of production processes.</a:t>
            </a:r>
            <a:endParaRPr lang="en-US" sz="1600" dirty="0">
              <a:latin typeface="Bahnschrift" panose="020B0502040204020203" pitchFamily="34" charset="0"/>
            </a:endParaRPr>
          </a:p>
        </p:txBody>
      </p:sp>
      <p:sp>
        <p:nvSpPr>
          <p:cNvPr id="31" name="Shape 29"/>
          <p:cNvSpPr/>
          <p:nvPr/>
        </p:nvSpPr>
        <p:spPr>
          <a:xfrm>
            <a:off x="7419142" y="6541175"/>
            <a:ext cx="467678" cy="467678"/>
          </a:xfrm>
          <a:prstGeom prst="roundRect">
            <a:avLst>
              <a:gd name="adj" fmla="val 40005"/>
            </a:avLst>
          </a:prstGeom>
          <a:solidFill>
            <a:srgbClr val="E8F3E8"/>
          </a:solidFill>
          <a:ln/>
        </p:spPr>
      </p:sp>
      <p:sp>
        <p:nvSpPr>
          <p:cNvPr id="32" name="Text 30"/>
          <p:cNvSpPr/>
          <p:nvPr/>
        </p:nvSpPr>
        <p:spPr>
          <a:xfrm>
            <a:off x="7548324" y="6619042"/>
            <a:ext cx="209312" cy="311825"/>
          </a:xfrm>
          <a:prstGeom prst="rect">
            <a:avLst/>
          </a:prstGeom>
          <a:noFill/>
          <a:ln/>
        </p:spPr>
        <p:txBody>
          <a:bodyPr wrap="none" lIns="0" tIns="0" rIns="0" bIns="0" rtlCol="0" anchor="t"/>
          <a:lstStyle/>
          <a:p>
            <a:pPr marL="0" indent="0" algn="ctr">
              <a:lnSpc>
                <a:spcPts val="2450"/>
              </a:lnSpc>
              <a:buNone/>
            </a:pPr>
            <a:r>
              <a:rPr lang="en-US" sz="2450" b="1" dirty="0">
                <a:solidFill>
                  <a:srgbClr val="405449"/>
                </a:solidFill>
                <a:latin typeface="Bahnschrift" panose="020B0502040204020203" pitchFamily="34" charset="0"/>
                <a:ea typeface="Fraunces Extra Bold" pitchFamily="34" charset="-122"/>
                <a:cs typeface="Fraunces Extra Bold" pitchFamily="34" charset="-120"/>
              </a:rPr>
              <a:t>8</a:t>
            </a:r>
            <a:endParaRPr lang="en-US" sz="2450" dirty="0">
              <a:latin typeface="Bahnschrift" panose="020B0502040204020203" pitchFamily="34" charset="0"/>
            </a:endParaRPr>
          </a:p>
        </p:txBody>
      </p:sp>
      <p:sp>
        <p:nvSpPr>
          <p:cNvPr id="33" name="Text 31"/>
          <p:cNvSpPr/>
          <p:nvPr/>
        </p:nvSpPr>
        <p:spPr>
          <a:xfrm>
            <a:off x="8094583" y="6541175"/>
            <a:ext cx="5634514" cy="324683"/>
          </a:xfrm>
          <a:prstGeom prst="rect">
            <a:avLst/>
          </a:prstGeom>
          <a:noFill/>
          <a:ln/>
        </p:spPr>
        <p:txBody>
          <a:bodyPr wrap="none" lIns="0" tIns="0" rIns="0" bIns="0" rtlCol="0" anchor="t"/>
          <a:lstStyle/>
          <a:p>
            <a:pPr marL="0" indent="0">
              <a:lnSpc>
                <a:spcPts val="2550"/>
              </a:lnSpc>
              <a:buNone/>
            </a:pPr>
            <a:r>
              <a:rPr lang="en-US" sz="2000" b="1" dirty="0">
                <a:solidFill>
                  <a:srgbClr val="405449"/>
                </a:solidFill>
                <a:latin typeface="Bahnschrift" panose="020B0502040204020203" pitchFamily="34" charset="0"/>
                <a:ea typeface="Fraunces Extra Bold" pitchFamily="34" charset="-122"/>
                <a:cs typeface="Fraunces Extra Bold" pitchFamily="34" charset="-120"/>
              </a:rPr>
              <a:t>Machine Learning and Predictive Modeling</a:t>
            </a:r>
            <a:endParaRPr lang="en-US" sz="2000" dirty="0">
              <a:latin typeface="Bahnschrift" panose="020B0502040204020203" pitchFamily="34" charset="0"/>
            </a:endParaRPr>
          </a:p>
        </p:txBody>
      </p:sp>
      <p:sp>
        <p:nvSpPr>
          <p:cNvPr id="34" name="Text 32"/>
          <p:cNvSpPr/>
          <p:nvPr/>
        </p:nvSpPr>
        <p:spPr>
          <a:xfrm>
            <a:off x="8094583" y="6990517"/>
            <a:ext cx="5808464" cy="665083"/>
          </a:xfrm>
          <a:prstGeom prst="rect">
            <a:avLst/>
          </a:prstGeom>
          <a:noFill/>
          <a:ln/>
        </p:spPr>
        <p:txBody>
          <a:bodyPr wrap="square" lIns="0" tIns="0" rIns="0" bIns="0" rtlCol="0" anchor="t"/>
          <a:lstStyle/>
          <a:p>
            <a:pPr marL="0" indent="0">
              <a:lnSpc>
                <a:spcPts val="2600"/>
              </a:lnSpc>
              <a:buNone/>
            </a:pPr>
            <a:r>
              <a:rPr lang="en-US" sz="1600" dirty="0">
                <a:solidFill>
                  <a:srgbClr val="405449"/>
                </a:solidFill>
                <a:latin typeface="Bahnschrift" panose="020B0502040204020203" pitchFamily="34" charset="0"/>
                <a:ea typeface="Nobile" pitchFamily="34" charset="-122"/>
                <a:cs typeface="Nobile" pitchFamily="34" charset="-120"/>
              </a:rPr>
              <a:t>Leveraging AI algorithms to optimize operations and predict future trends.</a:t>
            </a:r>
            <a:endParaRPr lang="en-US" sz="1600" dirty="0">
              <a:latin typeface="Bahnschrift" panose="020B0502040204020203" pitchFamily="34" charset="0"/>
            </a:endParaRPr>
          </a:p>
        </p:txBody>
      </p:sp>
      <p:sp>
        <p:nvSpPr>
          <p:cNvPr id="35" name="Rectangle 34">
            <a:extLst>
              <a:ext uri="{FF2B5EF4-FFF2-40B4-BE49-F238E27FC236}">
                <a16:creationId xmlns:a16="http://schemas.microsoft.com/office/drawing/2014/main" id="{82F854F9-F3F2-D30C-EDC3-DAC36FF13A9C}"/>
              </a:ext>
            </a:extLst>
          </p:cNvPr>
          <p:cNvSpPr/>
          <p:nvPr/>
        </p:nvSpPr>
        <p:spPr>
          <a:xfrm>
            <a:off x="12836324" y="7755038"/>
            <a:ext cx="1794076" cy="393539"/>
          </a:xfrm>
          <a:prstGeom prst="rect">
            <a:avLst/>
          </a:prstGeom>
          <a:solidFill>
            <a:srgbClr val="FAFF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595324"/>
          </a:xfrm>
          <a:prstGeom prst="rect">
            <a:avLst/>
          </a:prstGeom>
        </p:spPr>
      </p:pic>
      <p:sp>
        <p:nvSpPr>
          <p:cNvPr id="3" name="Text 0"/>
          <p:cNvSpPr/>
          <p:nvPr/>
        </p:nvSpPr>
        <p:spPr>
          <a:xfrm>
            <a:off x="726638" y="3300174"/>
            <a:ext cx="10049113" cy="648891"/>
          </a:xfrm>
          <a:prstGeom prst="rect">
            <a:avLst/>
          </a:prstGeom>
          <a:noFill/>
          <a:ln/>
        </p:spPr>
        <p:txBody>
          <a:bodyPr wrap="none" lIns="0" tIns="0" rIns="0" bIns="0" rtlCol="0" anchor="t"/>
          <a:lstStyle/>
          <a:p>
            <a:pPr marL="0" indent="0">
              <a:lnSpc>
                <a:spcPts val="5100"/>
              </a:lnSpc>
              <a:buNone/>
            </a:pPr>
            <a:r>
              <a:rPr lang="en-US" sz="4050" b="1" dirty="0">
                <a:solidFill>
                  <a:srgbClr val="3B4540"/>
                </a:solidFill>
                <a:latin typeface="Bahnschrift" panose="020B0502040204020203" pitchFamily="34" charset="0"/>
                <a:ea typeface="Fraunces Extra Bold" pitchFamily="34" charset="-122"/>
                <a:cs typeface="Fraunces Extra Bold" pitchFamily="34" charset="-120"/>
              </a:rPr>
              <a:t>Introduction to IIoT in Manufacturing</a:t>
            </a:r>
            <a:endParaRPr lang="en-US" sz="4050" dirty="0">
              <a:latin typeface="Bahnschrift" panose="020B0502040204020203" pitchFamily="34" charset="0"/>
            </a:endParaRPr>
          </a:p>
        </p:txBody>
      </p:sp>
      <p:sp>
        <p:nvSpPr>
          <p:cNvPr id="4" name="Shape 1"/>
          <p:cNvSpPr/>
          <p:nvPr/>
        </p:nvSpPr>
        <p:spPr>
          <a:xfrm>
            <a:off x="726638" y="4260413"/>
            <a:ext cx="6484858" cy="1528405"/>
          </a:xfrm>
          <a:prstGeom prst="roundRect">
            <a:avLst>
              <a:gd name="adj" fmla="val 12227"/>
            </a:avLst>
          </a:prstGeom>
          <a:solidFill>
            <a:srgbClr val="E8F3E8"/>
          </a:solidFill>
          <a:ln/>
        </p:spPr>
      </p:sp>
      <p:sp>
        <p:nvSpPr>
          <p:cNvPr id="5" name="Text 2"/>
          <p:cNvSpPr/>
          <p:nvPr/>
        </p:nvSpPr>
        <p:spPr>
          <a:xfrm>
            <a:off x="934164" y="4467939"/>
            <a:ext cx="2698790" cy="324445"/>
          </a:xfrm>
          <a:prstGeom prst="rect">
            <a:avLst/>
          </a:prstGeom>
          <a:noFill/>
          <a:ln/>
        </p:spPr>
        <p:txBody>
          <a:bodyPr wrap="none" lIns="0" tIns="0" rIns="0" bIns="0" rtlCol="0" anchor="t"/>
          <a:lstStyle/>
          <a:p>
            <a:pPr marL="0" indent="0">
              <a:lnSpc>
                <a:spcPts val="2550"/>
              </a:lnSpc>
              <a:buNone/>
            </a:pPr>
            <a:r>
              <a:rPr lang="en-US" sz="2000" b="1" dirty="0">
                <a:solidFill>
                  <a:srgbClr val="405449"/>
                </a:solidFill>
                <a:latin typeface="Bahnschrift" panose="020B0502040204020203" pitchFamily="34" charset="0"/>
                <a:ea typeface="Fraunces Extra Bold" pitchFamily="34" charset="-122"/>
                <a:cs typeface="Fraunces Extra Bold" pitchFamily="34" charset="-120"/>
              </a:rPr>
              <a:t>Enhanced Efficiency</a:t>
            </a:r>
            <a:endParaRPr lang="en-US" sz="2000" dirty="0">
              <a:latin typeface="Bahnschrift" panose="020B0502040204020203" pitchFamily="34" charset="0"/>
            </a:endParaRPr>
          </a:p>
        </p:txBody>
      </p:sp>
      <p:sp>
        <p:nvSpPr>
          <p:cNvPr id="6" name="Text 3"/>
          <p:cNvSpPr/>
          <p:nvPr/>
        </p:nvSpPr>
        <p:spPr>
          <a:xfrm>
            <a:off x="934164" y="4916924"/>
            <a:ext cx="6069806" cy="664369"/>
          </a:xfrm>
          <a:prstGeom prst="rect">
            <a:avLst/>
          </a:prstGeom>
          <a:noFill/>
          <a:ln/>
        </p:spPr>
        <p:txBody>
          <a:bodyPr wrap="square" lIns="0" tIns="0" rIns="0" bIns="0" rtlCol="0" anchor="t"/>
          <a:lstStyle/>
          <a:p>
            <a:pPr marL="0" indent="0">
              <a:lnSpc>
                <a:spcPts val="2600"/>
              </a:lnSpc>
              <a:buNone/>
            </a:pPr>
            <a:r>
              <a:rPr lang="en-US" sz="1600" dirty="0">
                <a:solidFill>
                  <a:srgbClr val="405449"/>
                </a:solidFill>
                <a:latin typeface="Bahnschrift" panose="020B0502040204020203" pitchFamily="34" charset="0"/>
                <a:ea typeface="Nobile" pitchFamily="34" charset="-122"/>
                <a:cs typeface="Nobile" pitchFamily="34" charset="-120"/>
              </a:rPr>
              <a:t>IIoT optimizes production processes by automating tasks, reducing downtime, and improving resource allocation.</a:t>
            </a:r>
            <a:endParaRPr lang="en-US" sz="1600" dirty="0">
              <a:latin typeface="Bahnschrift" panose="020B0502040204020203" pitchFamily="34" charset="0"/>
            </a:endParaRPr>
          </a:p>
        </p:txBody>
      </p:sp>
      <p:sp>
        <p:nvSpPr>
          <p:cNvPr id="7" name="Shape 4"/>
          <p:cNvSpPr/>
          <p:nvPr/>
        </p:nvSpPr>
        <p:spPr>
          <a:xfrm>
            <a:off x="7419023" y="4260413"/>
            <a:ext cx="6484858" cy="1528405"/>
          </a:xfrm>
          <a:prstGeom prst="roundRect">
            <a:avLst>
              <a:gd name="adj" fmla="val 12227"/>
            </a:avLst>
          </a:prstGeom>
          <a:solidFill>
            <a:srgbClr val="E8F3E8"/>
          </a:solidFill>
          <a:ln/>
        </p:spPr>
      </p:sp>
      <p:sp>
        <p:nvSpPr>
          <p:cNvPr id="8" name="Text 5"/>
          <p:cNvSpPr/>
          <p:nvPr/>
        </p:nvSpPr>
        <p:spPr>
          <a:xfrm>
            <a:off x="7626548" y="4467939"/>
            <a:ext cx="2923818" cy="324445"/>
          </a:xfrm>
          <a:prstGeom prst="rect">
            <a:avLst/>
          </a:prstGeom>
          <a:noFill/>
          <a:ln/>
        </p:spPr>
        <p:txBody>
          <a:bodyPr wrap="none" lIns="0" tIns="0" rIns="0" bIns="0" rtlCol="0" anchor="t"/>
          <a:lstStyle/>
          <a:p>
            <a:pPr marL="0" indent="0">
              <a:lnSpc>
                <a:spcPts val="2550"/>
              </a:lnSpc>
              <a:buNone/>
            </a:pPr>
            <a:r>
              <a:rPr lang="en-US" sz="2000" b="1" dirty="0">
                <a:solidFill>
                  <a:srgbClr val="405449"/>
                </a:solidFill>
                <a:latin typeface="Bahnschrift" panose="020B0502040204020203" pitchFamily="34" charset="0"/>
                <a:ea typeface="Fraunces Extra Bold" pitchFamily="34" charset="-122"/>
                <a:cs typeface="Fraunces Extra Bold" pitchFamily="34" charset="-120"/>
              </a:rPr>
              <a:t>Real-Time Monitoring</a:t>
            </a:r>
            <a:endParaRPr lang="en-US" sz="2000" dirty="0">
              <a:latin typeface="Bahnschrift" panose="020B0502040204020203" pitchFamily="34" charset="0"/>
            </a:endParaRPr>
          </a:p>
        </p:txBody>
      </p:sp>
      <p:sp>
        <p:nvSpPr>
          <p:cNvPr id="9" name="Text 6"/>
          <p:cNvSpPr/>
          <p:nvPr/>
        </p:nvSpPr>
        <p:spPr>
          <a:xfrm>
            <a:off x="7626548" y="4916924"/>
            <a:ext cx="6069806" cy="664369"/>
          </a:xfrm>
          <a:prstGeom prst="rect">
            <a:avLst/>
          </a:prstGeom>
          <a:noFill/>
          <a:ln/>
        </p:spPr>
        <p:txBody>
          <a:bodyPr wrap="square" lIns="0" tIns="0" rIns="0" bIns="0" rtlCol="0" anchor="t"/>
          <a:lstStyle/>
          <a:p>
            <a:pPr marL="0" indent="0">
              <a:lnSpc>
                <a:spcPts val="2600"/>
              </a:lnSpc>
              <a:buNone/>
            </a:pPr>
            <a:r>
              <a:rPr lang="en-US" sz="1600" dirty="0">
                <a:solidFill>
                  <a:srgbClr val="405449"/>
                </a:solidFill>
                <a:latin typeface="Bahnschrift" panose="020B0502040204020203" pitchFamily="34" charset="0"/>
                <a:ea typeface="Nobile" pitchFamily="34" charset="-122"/>
                <a:cs typeface="Nobile" pitchFamily="34" charset="-120"/>
              </a:rPr>
              <a:t>Sensors collect data in real-time, providing valuable insights into equipment performance and production status.</a:t>
            </a:r>
            <a:endParaRPr lang="en-US" sz="1600" dirty="0">
              <a:latin typeface="Bahnschrift" panose="020B0502040204020203" pitchFamily="34" charset="0"/>
            </a:endParaRPr>
          </a:p>
        </p:txBody>
      </p:sp>
      <p:sp>
        <p:nvSpPr>
          <p:cNvPr id="10" name="Shape 7"/>
          <p:cNvSpPr/>
          <p:nvPr/>
        </p:nvSpPr>
        <p:spPr>
          <a:xfrm>
            <a:off x="726638" y="5996345"/>
            <a:ext cx="6484858" cy="1528405"/>
          </a:xfrm>
          <a:prstGeom prst="roundRect">
            <a:avLst>
              <a:gd name="adj" fmla="val 12227"/>
            </a:avLst>
          </a:prstGeom>
          <a:solidFill>
            <a:srgbClr val="E8F3E8"/>
          </a:solidFill>
          <a:ln/>
        </p:spPr>
      </p:sp>
      <p:sp>
        <p:nvSpPr>
          <p:cNvPr id="11" name="Text 8"/>
          <p:cNvSpPr/>
          <p:nvPr/>
        </p:nvSpPr>
        <p:spPr>
          <a:xfrm>
            <a:off x="934164" y="6203871"/>
            <a:ext cx="3883581" cy="324445"/>
          </a:xfrm>
          <a:prstGeom prst="rect">
            <a:avLst/>
          </a:prstGeom>
          <a:noFill/>
          <a:ln/>
        </p:spPr>
        <p:txBody>
          <a:bodyPr wrap="none" lIns="0" tIns="0" rIns="0" bIns="0" rtlCol="0" anchor="t"/>
          <a:lstStyle/>
          <a:p>
            <a:pPr marL="0" indent="0">
              <a:lnSpc>
                <a:spcPts val="2550"/>
              </a:lnSpc>
              <a:buNone/>
            </a:pPr>
            <a:r>
              <a:rPr lang="en-US" sz="2000" b="1" dirty="0">
                <a:solidFill>
                  <a:srgbClr val="405449"/>
                </a:solidFill>
                <a:latin typeface="Bahnschrift" panose="020B0502040204020203" pitchFamily="34" charset="0"/>
                <a:ea typeface="Fraunces Extra Bold" pitchFamily="34" charset="-122"/>
                <a:cs typeface="Fraunces Extra Bold" pitchFamily="34" charset="-120"/>
              </a:rPr>
              <a:t>Data-Driven Decision Making</a:t>
            </a:r>
            <a:endParaRPr lang="en-US" sz="2000" dirty="0">
              <a:latin typeface="Bahnschrift" panose="020B0502040204020203" pitchFamily="34" charset="0"/>
            </a:endParaRPr>
          </a:p>
        </p:txBody>
      </p:sp>
      <p:sp>
        <p:nvSpPr>
          <p:cNvPr id="12" name="Text 9"/>
          <p:cNvSpPr/>
          <p:nvPr/>
        </p:nvSpPr>
        <p:spPr>
          <a:xfrm>
            <a:off x="934164" y="6652855"/>
            <a:ext cx="6069806" cy="664369"/>
          </a:xfrm>
          <a:prstGeom prst="rect">
            <a:avLst/>
          </a:prstGeom>
          <a:noFill/>
          <a:ln/>
        </p:spPr>
        <p:txBody>
          <a:bodyPr wrap="square" lIns="0" tIns="0" rIns="0" bIns="0" rtlCol="0" anchor="t"/>
          <a:lstStyle/>
          <a:p>
            <a:pPr marL="0" indent="0">
              <a:lnSpc>
                <a:spcPts val="2600"/>
              </a:lnSpc>
              <a:buNone/>
            </a:pPr>
            <a:r>
              <a:rPr lang="en-US" sz="1600" dirty="0">
                <a:solidFill>
                  <a:srgbClr val="405449"/>
                </a:solidFill>
                <a:latin typeface="Bahnschrift" panose="020B0502040204020203" pitchFamily="34" charset="0"/>
                <a:ea typeface="Nobile" pitchFamily="34" charset="-122"/>
                <a:cs typeface="Nobile" pitchFamily="34" charset="-120"/>
              </a:rPr>
              <a:t>IIoT enables data analytics, allowing manufacturers to identify trends, predict issues, and make informed decisions.</a:t>
            </a:r>
            <a:endParaRPr lang="en-US" sz="1600" dirty="0">
              <a:latin typeface="Bahnschrift" panose="020B0502040204020203" pitchFamily="34" charset="0"/>
            </a:endParaRPr>
          </a:p>
        </p:txBody>
      </p:sp>
      <p:sp>
        <p:nvSpPr>
          <p:cNvPr id="13" name="Shape 10"/>
          <p:cNvSpPr/>
          <p:nvPr/>
        </p:nvSpPr>
        <p:spPr>
          <a:xfrm>
            <a:off x="7419023" y="5996345"/>
            <a:ext cx="6484858" cy="1528405"/>
          </a:xfrm>
          <a:prstGeom prst="roundRect">
            <a:avLst>
              <a:gd name="adj" fmla="val 12227"/>
            </a:avLst>
          </a:prstGeom>
          <a:solidFill>
            <a:srgbClr val="E8F3E8"/>
          </a:solidFill>
          <a:ln/>
        </p:spPr>
        <p:txBody>
          <a:bodyPr/>
          <a:lstStyle/>
          <a:p>
            <a:endParaRPr lang="en-IN" dirty="0"/>
          </a:p>
        </p:txBody>
      </p:sp>
      <p:sp>
        <p:nvSpPr>
          <p:cNvPr id="14" name="Text 11"/>
          <p:cNvSpPr/>
          <p:nvPr/>
        </p:nvSpPr>
        <p:spPr>
          <a:xfrm>
            <a:off x="7626548" y="6203871"/>
            <a:ext cx="3392567" cy="324445"/>
          </a:xfrm>
          <a:prstGeom prst="rect">
            <a:avLst/>
          </a:prstGeom>
          <a:noFill/>
          <a:ln/>
        </p:spPr>
        <p:txBody>
          <a:bodyPr wrap="none" lIns="0" tIns="0" rIns="0" bIns="0" rtlCol="0" anchor="t"/>
          <a:lstStyle/>
          <a:p>
            <a:pPr marL="0" indent="0">
              <a:lnSpc>
                <a:spcPts val="2550"/>
              </a:lnSpc>
              <a:buNone/>
            </a:pPr>
            <a:r>
              <a:rPr lang="en-US" sz="2000" b="1" dirty="0">
                <a:solidFill>
                  <a:srgbClr val="405449"/>
                </a:solidFill>
                <a:latin typeface="Bahnschrift" panose="020B0502040204020203" pitchFamily="34" charset="0"/>
                <a:ea typeface="Fraunces Extra Bold" pitchFamily="34" charset="-122"/>
                <a:cs typeface="Fraunces Extra Bold" pitchFamily="34" charset="-120"/>
              </a:rPr>
              <a:t>Improved Quality Control</a:t>
            </a:r>
            <a:endParaRPr lang="en-US" sz="2000" dirty="0">
              <a:latin typeface="Bahnschrift" panose="020B0502040204020203" pitchFamily="34" charset="0"/>
            </a:endParaRPr>
          </a:p>
        </p:txBody>
      </p:sp>
      <p:sp>
        <p:nvSpPr>
          <p:cNvPr id="15" name="Text 12"/>
          <p:cNvSpPr/>
          <p:nvPr/>
        </p:nvSpPr>
        <p:spPr>
          <a:xfrm>
            <a:off x="7626548" y="6652855"/>
            <a:ext cx="6069806" cy="664369"/>
          </a:xfrm>
          <a:prstGeom prst="rect">
            <a:avLst/>
          </a:prstGeom>
          <a:noFill/>
          <a:ln/>
        </p:spPr>
        <p:txBody>
          <a:bodyPr wrap="square" lIns="0" tIns="0" rIns="0" bIns="0" rtlCol="0" anchor="t"/>
          <a:lstStyle/>
          <a:p>
            <a:pPr marL="0" indent="0">
              <a:lnSpc>
                <a:spcPts val="2600"/>
              </a:lnSpc>
              <a:buNone/>
            </a:pPr>
            <a:r>
              <a:rPr lang="en-US" sz="1600" dirty="0">
                <a:solidFill>
                  <a:srgbClr val="405449"/>
                </a:solidFill>
                <a:latin typeface="Bahnschrift" panose="020B0502040204020203" pitchFamily="34" charset="0"/>
                <a:ea typeface="Nobile" pitchFamily="34" charset="-122"/>
                <a:cs typeface="Nobile" pitchFamily="34" charset="-120"/>
              </a:rPr>
              <a:t>Real-time monitoring and feedback mechanisms ensure consistent product quality and minimize defects.</a:t>
            </a:r>
            <a:endParaRPr lang="en-US" sz="1600" dirty="0">
              <a:latin typeface="Bahnschrift" panose="020B0502040204020203" pitchFamily="34" charset="0"/>
            </a:endParaRPr>
          </a:p>
        </p:txBody>
      </p:sp>
      <p:sp>
        <p:nvSpPr>
          <p:cNvPr id="16" name="Rectangle 15">
            <a:extLst>
              <a:ext uri="{FF2B5EF4-FFF2-40B4-BE49-F238E27FC236}">
                <a16:creationId xmlns:a16="http://schemas.microsoft.com/office/drawing/2014/main" id="{D6E71570-3547-2901-5DEE-4F8A1663D647}"/>
              </a:ext>
            </a:extLst>
          </p:cNvPr>
          <p:cNvSpPr/>
          <p:nvPr/>
        </p:nvSpPr>
        <p:spPr>
          <a:xfrm>
            <a:off x="12836324" y="7755038"/>
            <a:ext cx="1794076" cy="393539"/>
          </a:xfrm>
          <a:prstGeom prst="rect">
            <a:avLst/>
          </a:prstGeom>
          <a:solidFill>
            <a:srgbClr val="FAFF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177058"/>
            <a:ext cx="10578941" cy="708779"/>
          </a:xfrm>
          <a:prstGeom prst="rect">
            <a:avLst/>
          </a:prstGeom>
          <a:noFill/>
          <a:ln/>
        </p:spPr>
        <p:txBody>
          <a:bodyPr wrap="none" lIns="0" tIns="0" rIns="0" bIns="0" rtlCol="0" anchor="t"/>
          <a:lstStyle/>
          <a:p>
            <a:pPr marL="0" indent="0">
              <a:lnSpc>
                <a:spcPts val="5550"/>
              </a:lnSpc>
              <a:buNone/>
            </a:pPr>
            <a:r>
              <a:rPr lang="en-US" sz="4450" b="1" dirty="0">
                <a:solidFill>
                  <a:srgbClr val="3B4540"/>
                </a:solidFill>
                <a:latin typeface="Bahnschrift" panose="020B0502040204020203" pitchFamily="34" charset="0"/>
                <a:ea typeface="Fraunces Extra Bold" pitchFamily="34" charset="-122"/>
                <a:cs typeface="Fraunces Extra Bold" pitchFamily="34" charset="-120"/>
              </a:rPr>
              <a:t>Overview of Digital Twin Technology</a:t>
            </a:r>
            <a:endParaRPr lang="en-US" sz="4450" dirty="0">
              <a:latin typeface="Bahnschrift" panose="020B0502040204020203" pitchFamily="34" charset="0"/>
            </a:endParaRPr>
          </a:p>
        </p:txBody>
      </p:sp>
      <p:sp>
        <p:nvSpPr>
          <p:cNvPr id="3" name="Text 1"/>
          <p:cNvSpPr/>
          <p:nvPr/>
        </p:nvSpPr>
        <p:spPr>
          <a:xfrm>
            <a:off x="793790" y="3452813"/>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3B4540"/>
                </a:solidFill>
                <a:latin typeface="Bahnschrift" panose="020B0502040204020203" pitchFamily="34" charset="0"/>
                <a:ea typeface="Fraunces Extra Bold" pitchFamily="34" charset="-122"/>
                <a:cs typeface="Fraunces Extra Bold" pitchFamily="34" charset="-120"/>
              </a:rPr>
              <a:t>The Real World</a:t>
            </a:r>
            <a:endParaRPr lang="en-US" sz="2200" dirty="0">
              <a:latin typeface="Bahnschrift" panose="020B0502040204020203" pitchFamily="34" charset="0"/>
            </a:endParaRPr>
          </a:p>
        </p:txBody>
      </p:sp>
      <p:sp>
        <p:nvSpPr>
          <p:cNvPr id="4" name="Text 2"/>
          <p:cNvSpPr/>
          <p:nvPr/>
        </p:nvSpPr>
        <p:spPr>
          <a:xfrm>
            <a:off x="793790" y="4033957"/>
            <a:ext cx="6244709" cy="1451610"/>
          </a:xfrm>
          <a:prstGeom prst="rect">
            <a:avLst/>
          </a:prstGeom>
          <a:noFill/>
          <a:ln/>
        </p:spPr>
        <p:txBody>
          <a:bodyPr wrap="square" lIns="0" tIns="0" rIns="0" bIns="0" rtlCol="0" anchor="t"/>
          <a:lstStyle/>
          <a:p>
            <a:pPr marL="0" indent="0">
              <a:lnSpc>
                <a:spcPts val="2850"/>
              </a:lnSpc>
              <a:buNone/>
            </a:pPr>
            <a:r>
              <a:rPr lang="en-US" sz="1750" dirty="0">
                <a:solidFill>
                  <a:srgbClr val="405449"/>
                </a:solidFill>
                <a:latin typeface="Bahnschrift" panose="020B0502040204020203" pitchFamily="34" charset="0"/>
                <a:ea typeface="Nobile" pitchFamily="34" charset="-122"/>
                <a:cs typeface="Nobile" pitchFamily="34" charset="-120"/>
              </a:rPr>
              <a:t>A digital twin represents a physical asset, like a car, in the virtual world. This virtual representation mirrors the real-world asset's characteristics, including its design, components, and performance data.</a:t>
            </a:r>
            <a:endParaRPr lang="en-US" sz="1750" dirty="0">
              <a:latin typeface="Bahnschrift" panose="020B0502040204020203" pitchFamily="34" charset="0"/>
            </a:endParaRPr>
          </a:p>
        </p:txBody>
      </p:sp>
      <p:sp>
        <p:nvSpPr>
          <p:cNvPr id="5" name="Text 3"/>
          <p:cNvSpPr/>
          <p:nvPr/>
        </p:nvSpPr>
        <p:spPr>
          <a:xfrm>
            <a:off x="7599521" y="3452813"/>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3B4540"/>
                </a:solidFill>
                <a:latin typeface="Bahnschrift" panose="020B0502040204020203" pitchFamily="34" charset="0"/>
                <a:ea typeface="Fraunces Extra Bold" pitchFamily="34" charset="-122"/>
                <a:cs typeface="Fraunces Extra Bold" pitchFamily="34" charset="-120"/>
              </a:rPr>
              <a:t>The Digital World</a:t>
            </a:r>
            <a:endParaRPr lang="en-US" sz="2200" dirty="0">
              <a:latin typeface="Bahnschrift" panose="020B0502040204020203" pitchFamily="34" charset="0"/>
            </a:endParaRPr>
          </a:p>
        </p:txBody>
      </p:sp>
      <p:sp>
        <p:nvSpPr>
          <p:cNvPr id="6" name="Text 4"/>
          <p:cNvSpPr/>
          <p:nvPr/>
        </p:nvSpPr>
        <p:spPr>
          <a:xfrm>
            <a:off x="7599521" y="4033957"/>
            <a:ext cx="6244709" cy="1814513"/>
          </a:xfrm>
          <a:prstGeom prst="rect">
            <a:avLst/>
          </a:prstGeom>
          <a:noFill/>
          <a:ln/>
        </p:spPr>
        <p:txBody>
          <a:bodyPr wrap="square" lIns="0" tIns="0" rIns="0" bIns="0" rtlCol="0" anchor="t"/>
          <a:lstStyle/>
          <a:p>
            <a:pPr marL="0" indent="0">
              <a:lnSpc>
                <a:spcPts val="2850"/>
              </a:lnSpc>
              <a:buNone/>
            </a:pPr>
            <a:r>
              <a:rPr lang="en-US" sz="1750" dirty="0">
                <a:solidFill>
                  <a:srgbClr val="405449"/>
                </a:solidFill>
                <a:latin typeface="Bahnschrift" panose="020B0502040204020203" pitchFamily="34" charset="0"/>
                <a:ea typeface="Nobile" pitchFamily="34" charset="-122"/>
                <a:cs typeface="Nobile" pitchFamily="34" charset="-120"/>
              </a:rPr>
              <a:t>Digital twins use real-time data from sensors and other sources to simulate the physical asset's behavior and predict its performance. This virtual model allows manufacturers to test different scenarios, optimize processes, and make data-driven decisions.</a:t>
            </a:r>
            <a:endParaRPr lang="en-US" sz="1750" dirty="0">
              <a:latin typeface="Bahnschrift" panose="020B0502040204020203" pitchFamily="34" charset="0"/>
            </a:endParaRPr>
          </a:p>
        </p:txBody>
      </p:sp>
      <p:sp>
        <p:nvSpPr>
          <p:cNvPr id="7" name="Rectangle 6">
            <a:extLst>
              <a:ext uri="{FF2B5EF4-FFF2-40B4-BE49-F238E27FC236}">
                <a16:creationId xmlns:a16="http://schemas.microsoft.com/office/drawing/2014/main" id="{98D98A85-C9C1-149E-E5E6-2583B43621C6}"/>
              </a:ext>
            </a:extLst>
          </p:cNvPr>
          <p:cNvSpPr/>
          <p:nvPr/>
        </p:nvSpPr>
        <p:spPr>
          <a:xfrm>
            <a:off x="12836324" y="7755038"/>
            <a:ext cx="1794076" cy="393539"/>
          </a:xfrm>
          <a:prstGeom prst="rect">
            <a:avLst/>
          </a:prstGeom>
          <a:solidFill>
            <a:srgbClr val="FAFF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47581" y="552093"/>
            <a:ext cx="4842153" cy="578287"/>
          </a:xfrm>
          <a:prstGeom prst="rect">
            <a:avLst/>
          </a:prstGeom>
          <a:noFill/>
          <a:ln/>
        </p:spPr>
        <p:txBody>
          <a:bodyPr wrap="none" lIns="0" tIns="0" rIns="0" bIns="0" rtlCol="0" anchor="t"/>
          <a:lstStyle/>
          <a:p>
            <a:pPr marL="0" indent="0">
              <a:lnSpc>
                <a:spcPts val="4550"/>
              </a:lnSpc>
              <a:buNone/>
            </a:pPr>
            <a:r>
              <a:rPr lang="en-US" sz="3600" b="1" dirty="0">
                <a:solidFill>
                  <a:srgbClr val="3B4540"/>
                </a:solidFill>
                <a:latin typeface="Bahnschrift" panose="020B0502040204020203" pitchFamily="34" charset="0"/>
                <a:ea typeface="Fraunces Extra Bold" pitchFamily="34" charset="-122"/>
                <a:cs typeface="Fraunces Extra Bold" pitchFamily="34" charset="-120"/>
              </a:rPr>
              <a:t>System Architecture for </a:t>
            </a:r>
            <a:r>
              <a:rPr lang="en-US" sz="3600" b="1" dirty="0" err="1">
                <a:solidFill>
                  <a:srgbClr val="3B4540"/>
                </a:solidFill>
                <a:latin typeface="Bahnschrift" panose="020B0502040204020203" pitchFamily="34" charset="0"/>
                <a:ea typeface="Fraunces Extra Bold" pitchFamily="34" charset="-122"/>
                <a:cs typeface="Fraunces Extra Bold" pitchFamily="34" charset="-120"/>
              </a:rPr>
              <a:t>IIoT</a:t>
            </a:r>
            <a:r>
              <a:rPr lang="en-US" sz="3600" b="1" dirty="0">
                <a:solidFill>
                  <a:srgbClr val="3B4540"/>
                </a:solidFill>
                <a:latin typeface="Bahnschrift" panose="020B0502040204020203" pitchFamily="34" charset="0"/>
                <a:ea typeface="Fraunces Extra Bold" pitchFamily="34" charset="-122"/>
                <a:cs typeface="Fraunces Extra Bold" pitchFamily="34" charset="-120"/>
              </a:rPr>
              <a:t>-Powered Smart Car Manufacturing </a:t>
            </a:r>
            <a:endParaRPr lang="en-US" sz="3600" dirty="0">
              <a:latin typeface="Bahnschrift" panose="020B0502040204020203" pitchFamily="34" charset="0"/>
            </a:endParaRPr>
          </a:p>
        </p:txBody>
      </p:sp>
      <p:sp>
        <p:nvSpPr>
          <p:cNvPr id="3" name="Shape 1"/>
          <p:cNvSpPr/>
          <p:nvPr/>
        </p:nvSpPr>
        <p:spPr>
          <a:xfrm>
            <a:off x="7222747" y="1123475"/>
            <a:ext cx="22860" cy="6176963"/>
          </a:xfrm>
          <a:prstGeom prst="roundRect">
            <a:avLst>
              <a:gd name="adj" fmla="val 728540"/>
            </a:avLst>
          </a:prstGeom>
          <a:solidFill>
            <a:srgbClr val="CED9CE"/>
          </a:solidFill>
          <a:ln/>
        </p:spPr>
      </p:sp>
      <p:sp>
        <p:nvSpPr>
          <p:cNvPr id="4" name="Shape 2"/>
          <p:cNvSpPr/>
          <p:nvPr/>
        </p:nvSpPr>
        <p:spPr>
          <a:xfrm>
            <a:off x="6401335" y="1528287"/>
            <a:ext cx="647581" cy="22860"/>
          </a:xfrm>
          <a:prstGeom prst="roundRect">
            <a:avLst>
              <a:gd name="adj" fmla="val 728540"/>
            </a:avLst>
          </a:prstGeom>
          <a:solidFill>
            <a:srgbClr val="CED9CE"/>
          </a:solidFill>
          <a:ln/>
        </p:spPr>
      </p:sp>
      <p:sp>
        <p:nvSpPr>
          <p:cNvPr id="5" name="Shape 3"/>
          <p:cNvSpPr/>
          <p:nvPr/>
        </p:nvSpPr>
        <p:spPr>
          <a:xfrm>
            <a:off x="7026056" y="1331596"/>
            <a:ext cx="416243" cy="416243"/>
          </a:xfrm>
          <a:prstGeom prst="roundRect">
            <a:avLst>
              <a:gd name="adj" fmla="val 40011"/>
            </a:avLst>
          </a:prstGeom>
          <a:solidFill>
            <a:srgbClr val="E8F3E8"/>
          </a:solidFill>
          <a:ln/>
        </p:spPr>
      </p:sp>
      <p:sp>
        <p:nvSpPr>
          <p:cNvPr id="6" name="Text 4"/>
          <p:cNvSpPr/>
          <p:nvPr/>
        </p:nvSpPr>
        <p:spPr>
          <a:xfrm>
            <a:off x="7164883" y="1400890"/>
            <a:ext cx="138470" cy="277535"/>
          </a:xfrm>
          <a:prstGeom prst="rect">
            <a:avLst/>
          </a:prstGeom>
          <a:noFill/>
          <a:ln/>
        </p:spPr>
        <p:txBody>
          <a:bodyPr wrap="none" lIns="0" tIns="0" rIns="0" bIns="0" rtlCol="0" anchor="t"/>
          <a:lstStyle/>
          <a:p>
            <a:pPr marL="0" indent="0" algn="ctr">
              <a:lnSpc>
                <a:spcPts val="2150"/>
              </a:lnSpc>
              <a:buNone/>
            </a:pPr>
            <a:r>
              <a:rPr lang="en-US" sz="2150" b="1" dirty="0">
                <a:solidFill>
                  <a:srgbClr val="405449"/>
                </a:solidFill>
                <a:latin typeface="Bahnschrift" panose="020B0502040204020203" pitchFamily="34" charset="0"/>
                <a:ea typeface="Fraunces Extra Bold" pitchFamily="34" charset="-122"/>
                <a:cs typeface="Fraunces Extra Bold" pitchFamily="34" charset="-120"/>
              </a:rPr>
              <a:t>1</a:t>
            </a:r>
            <a:endParaRPr lang="en-US" sz="2150" dirty="0">
              <a:latin typeface="Bahnschrift" panose="020B0502040204020203" pitchFamily="34" charset="0"/>
            </a:endParaRPr>
          </a:p>
        </p:txBody>
      </p:sp>
      <p:sp>
        <p:nvSpPr>
          <p:cNvPr id="7" name="Text 5"/>
          <p:cNvSpPr/>
          <p:nvPr/>
        </p:nvSpPr>
        <p:spPr>
          <a:xfrm>
            <a:off x="3903404" y="1308498"/>
            <a:ext cx="2313027" cy="289084"/>
          </a:xfrm>
          <a:prstGeom prst="rect">
            <a:avLst/>
          </a:prstGeom>
          <a:noFill/>
          <a:ln/>
        </p:spPr>
        <p:txBody>
          <a:bodyPr wrap="none" lIns="0" tIns="0" rIns="0" bIns="0" rtlCol="0" anchor="t"/>
          <a:lstStyle/>
          <a:p>
            <a:pPr marL="0" indent="0" algn="r">
              <a:lnSpc>
                <a:spcPts val="2250"/>
              </a:lnSpc>
              <a:buNone/>
            </a:pPr>
            <a:r>
              <a:rPr lang="en-US" sz="1800" b="1" dirty="0">
                <a:solidFill>
                  <a:srgbClr val="405449"/>
                </a:solidFill>
                <a:latin typeface="Bahnschrift" panose="020B0502040204020203" pitchFamily="34" charset="0"/>
                <a:ea typeface="Fraunces Extra Bold" pitchFamily="34" charset="-122"/>
                <a:cs typeface="Fraunces Extra Bold" pitchFamily="34" charset="-120"/>
              </a:rPr>
              <a:t>Sensors</a:t>
            </a:r>
            <a:endParaRPr lang="en-US" sz="1800" dirty="0">
              <a:latin typeface="Bahnschrift" panose="020B0502040204020203" pitchFamily="34" charset="0"/>
            </a:endParaRPr>
          </a:p>
        </p:txBody>
      </p:sp>
      <p:sp>
        <p:nvSpPr>
          <p:cNvPr id="8" name="Text 6"/>
          <p:cNvSpPr/>
          <p:nvPr/>
        </p:nvSpPr>
        <p:spPr>
          <a:xfrm>
            <a:off x="566558" y="1708548"/>
            <a:ext cx="5649873" cy="887968"/>
          </a:xfrm>
          <a:prstGeom prst="rect">
            <a:avLst/>
          </a:prstGeom>
          <a:noFill/>
          <a:ln/>
        </p:spPr>
        <p:txBody>
          <a:bodyPr wrap="square" lIns="0" tIns="0" rIns="0" bIns="0" rtlCol="0" anchor="t"/>
          <a:lstStyle/>
          <a:p>
            <a:pPr marL="0" indent="0" algn="r">
              <a:lnSpc>
                <a:spcPts val="2300"/>
              </a:lnSpc>
              <a:buNone/>
            </a:pPr>
            <a:r>
              <a:rPr lang="en-US" sz="1450" dirty="0">
                <a:solidFill>
                  <a:srgbClr val="405449"/>
                </a:solidFill>
                <a:latin typeface="Bahnschrift" panose="020B0502040204020203" pitchFamily="34" charset="0"/>
                <a:ea typeface="Nobile" pitchFamily="34" charset="-122"/>
                <a:cs typeface="Nobile" pitchFamily="34" charset="-120"/>
              </a:rPr>
              <a:t>Sensors on the shop floor collect real-time data on production processes, machine performance, and environmental conditions.</a:t>
            </a:r>
            <a:endParaRPr lang="en-US" sz="1450" dirty="0">
              <a:latin typeface="Bahnschrift" panose="020B0502040204020203" pitchFamily="34" charset="0"/>
            </a:endParaRPr>
          </a:p>
        </p:txBody>
      </p:sp>
      <p:sp>
        <p:nvSpPr>
          <p:cNvPr id="9" name="Shape 7"/>
          <p:cNvSpPr/>
          <p:nvPr/>
        </p:nvSpPr>
        <p:spPr>
          <a:xfrm>
            <a:off x="7419438" y="2453403"/>
            <a:ext cx="647581" cy="22860"/>
          </a:xfrm>
          <a:prstGeom prst="roundRect">
            <a:avLst>
              <a:gd name="adj" fmla="val 728540"/>
            </a:avLst>
          </a:prstGeom>
          <a:solidFill>
            <a:srgbClr val="CED9CE"/>
          </a:solidFill>
          <a:ln/>
        </p:spPr>
      </p:sp>
      <p:sp>
        <p:nvSpPr>
          <p:cNvPr id="10" name="Shape 8"/>
          <p:cNvSpPr/>
          <p:nvPr/>
        </p:nvSpPr>
        <p:spPr>
          <a:xfrm>
            <a:off x="7026056" y="2256712"/>
            <a:ext cx="416243" cy="416243"/>
          </a:xfrm>
          <a:prstGeom prst="roundRect">
            <a:avLst>
              <a:gd name="adj" fmla="val 40011"/>
            </a:avLst>
          </a:prstGeom>
          <a:solidFill>
            <a:srgbClr val="E8F3E8"/>
          </a:solidFill>
          <a:ln/>
        </p:spPr>
      </p:sp>
      <p:sp>
        <p:nvSpPr>
          <p:cNvPr id="11" name="Text 9"/>
          <p:cNvSpPr/>
          <p:nvPr/>
        </p:nvSpPr>
        <p:spPr>
          <a:xfrm>
            <a:off x="7143451" y="2326006"/>
            <a:ext cx="181332" cy="277535"/>
          </a:xfrm>
          <a:prstGeom prst="rect">
            <a:avLst/>
          </a:prstGeom>
          <a:noFill/>
          <a:ln/>
        </p:spPr>
        <p:txBody>
          <a:bodyPr wrap="none" lIns="0" tIns="0" rIns="0" bIns="0" rtlCol="0" anchor="t"/>
          <a:lstStyle/>
          <a:p>
            <a:pPr marL="0" indent="0" algn="ctr">
              <a:lnSpc>
                <a:spcPts val="2150"/>
              </a:lnSpc>
              <a:buNone/>
            </a:pPr>
            <a:r>
              <a:rPr lang="en-US" sz="2150" b="1" dirty="0">
                <a:solidFill>
                  <a:srgbClr val="405449"/>
                </a:solidFill>
                <a:latin typeface="Bahnschrift" panose="020B0502040204020203" pitchFamily="34" charset="0"/>
                <a:ea typeface="Fraunces Extra Bold" pitchFamily="34" charset="-122"/>
                <a:cs typeface="Fraunces Extra Bold" pitchFamily="34" charset="-120"/>
              </a:rPr>
              <a:t>2</a:t>
            </a:r>
            <a:endParaRPr lang="en-US" sz="2150" dirty="0">
              <a:latin typeface="Bahnschrift" panose="020B0502040204020203" pitchFamily="34" charset="0"/>
            </a:endParaRPr>
          </a:p>
        </p:txBody>
      </p:sp>
      <p:sp>
        <p:nvSpPr>
          <p:cNvPr id="12" name="Text 10"/>
          <p:cNvSpPr/>
          <p:nvPr/>
        </p:nvSpPr>
        <p:spPr>
          <a:xfrm>
            <a:off x="8251923" y="2233613"/>
            <a:ext cx="2313027" cy="289084"/>
          </a:xfrm>
          <a:prstGeom prst="rect">
            <a:avLst/>
          </a:prstGeom>
          <a:noFill/>
          <a:ln/>
        </p:spPr>
        <p:txBody>
          <a:bodyPr wrap="none" lIns="0" tIns="0" rIns="0" bIns="0" rtlCol="0" anchor="t"/>
          <a:lstStyle/>
          <a:p>
            <a:pPr marL="0" indent="0" algn="l">
              <a:lnSpc>
                <a:spcPts val="2250"/>
              </a:lnSpc>
              <a:buNone/>
            </a:pPr>
            <a:r>
              <a:rPr lang="en-US" sz="1800" b="1" dirty="0">
                <a:solidFill>
                  <a:srgbClr val="405449"/>
                </a:solidFill>
                <a:latin typeface="Bahnschrift" panose="020B0502040204020203" pitchFamily="34" charset="0"/>
                <a:ea typeface="Fraunces Extra Bold" pitchFamily="34" charset="-122"/>
                <a:cs typeface="Fraunces Extra Bold" pitchFamily="34" charset="-120"/>
              </a:rPr>
              <a:t>Data Acquisition</a:t>
            </a:r>
            <a:endParaRPr lang="en-US" sz="1800" dirty="0">
              <a:latin typeface="Bahnschrift" panose="020B0502040204020203" pitchFamily="34" charset="0"/>
            </a:endParaRPr>
          </a:p>
        </p:txBody>
      </p:sp>
      <p:sp>
        <p:nvSpPr>
          <p:cNvPr id="13" name="Text 11"/>
          <p:cNvSpPr/>
          <p:nvPr/>
        </p:nvSpPr>
        <p:spPr>
          <a:xfrm>
            <a:off x="8251923" y="2633663"/>
            <a:ext cx="5649873" cy="591979"/>
          </a:xfrm>
          <a:prstGeom prst="rect">
            <a:avLst/>
          </a:prstGeom>
          <a:noFill/>
          <a:ln/>
        </p:spPr>
        <p:txBody>
          <a:bodyPr wrap="square" lIns="0" tIns="0" rIns="0" bIns="0" rtlCol="0" anchor="t"/>
          <a:lstStyle/>
          <a:p>
            <a:pPr marL="0" indent="0" algn="l">
              <a:lnSpc>
                <a:spcPts val="2300"/>
              </a:lnSpc>
              <a:buNone/>
            </a:pPr>
            <a:r>
              <a:rPr lang="en-US" sz="1450" dirty="0">
                <a:solidFill>
                  <a:srgbClr val="405449"/>
                </a:solidFill>
                <a:latin typeface="Bahnschrift" panose="020B0502040204020203" pitchFamily="34" charset="0"/>
                <a:ea typeface="Nobile" pitchFamily="34" charset="-122"/>
                <a:cs typeface="Nobile" pitchFamily="34" charset="-120"/>
              </a:rPr>
              <a:t>Data from sensors is collected and transmitted to the OPC server, acting as a central data hub.</a:t>
            </a:r>
            <a:endParaRPr lang="en-US" sz="1450" dirty="0">
              <a:latin typeface="Bahnschrift" panose="020B0502040204020203" pitchFamily="34" charset="0"/>
            </a:endParaRPr>
          </a:p>
        </p:txBody>
      </p:sp>
      <p:sp>
        <p:nvSpPr>
          <p:cNvPr id="14" name="Shape 12"/>
          <p:cNvSpPr/>
          <p:nvPr/>
        </p:nvSpPr>
        <p:spPr>
          <a:xfrm>
            <a:off x="6401335" y="3371375"/>
            <a:ext cx="647581" cy="22860"/>
          </a:xfrm>
          <a:prstGeom prst="roundRect">
            <a:avLst>
              <a:gd name="adj" fmla="val 728540"/>
            </a:avLst>
          </a:prstGeom>
          <a:solidFill>
            <a:srgbClr val="CED9CE"/>
          </a:solidFill>
          <a:ln/>
        </p:spPr>
      </p:sp>
      <p:sp>
        <p:nvSpPr>
          <p:cNvPr id="15" name="Shape 13"/>
          <p:cNvSpPr/>
          <p:nvPr/>
        </p:nvSpPr>
        <p:spPr>
          <a:xfrm>
            <a:off x="7026056" y="3174683"/>
            <a:ext cx="416243" cy="416243"/>
          </a:xfrm>
          <a:prstGeom prst="roundRect">
            <a:avLst>
              <a:gd name="adj" fmla="val 40011"/>
            </a:avLst>
          </a:prstGeom>
          <a:solidFill>
            <a:srgbClr val="E8F3E8"/>
          </a:solidFill>
          <a:ln/>
        </p:spPr>
      </p:sp>
      <p:sp>
        <p:nvSpPr>
          <p:cNvPr id="16" name="Text 14"/>
          <p:cNvSpPr/>
          <p:nvPr/>
        </p:nvSpPr>
        <p:spPr>
          <a:xfrm>
            <a:off x="7150357" y="3243978"/>
            <a:ext cx="167640" cy="277535"/>
          </a:xfrm>
          <a:prstGeom prst="rect">
            <a:avLst/>
          </a:prstGeom>
          <a:noFill/>
          <a:ln/>
        </p:spPr>
        <p:txBody>
          <a:bodyPr wrap="none" lIns="0" tIns="0" rIns="0" bIns="0" rtlCol="0" anchor="t"/>
          <a:lstStyle/>
          <a:p>
            <a:pPr marL="0" indent="0" algn="ctr">
              <a:lnSpc>
                <a:spcPts val="2150"/>
              </a:lnSpc>
              <a:buNone/>
            </a:pPr>
            <a:r>
              <a:rPr lang="en-US" sz="2150" b="1" dirty="0">
                <a:solidFill>
                  <a:srgbClr val="405449"/>
                </a:solidFill>
                <a:latin typeface="Bahnschrift" panose="020B0502040204020203" pitchFamily="34" charset="0"/>
                <a:ea typeface="Fraunces Extra Bold" pitchFamily="34" charset="-122"/>
                <a:cs typeface="Fraunces Extra Bold" pitchFamily="34" charset="-120"/>
              </a:rPr>
              <a:t>3</a:t>
            </a:r>
            <a:endParaRPr lang="en-US" sz="2150" dirty="0">
              <a:latin typeface="Bahnschrift" panose="020B0502040204020203" pitchFamily="34" charset="0"/>
            </a:endParaRPr>
          </a:p>
        </p:txBody>
      </p:sp>
      <p:sp>
        <p:nvSpPr>
          <p:cNvPr id="17" name="Text 15"/>
          <p:cNvSpPr/>
          <p:nvPr/>
        </p:nvSpPr>
        <p:spPr>
          <a:xfrm>
            <a:off x="3903404" y="3151585"/>
            <a:ext cx="2313027" cy="289084"/>
          </a:xfrm>
          <a:prstGeom prst="rect">
            <a:avLst/>
          </a:prstGeom>
          <a:noFill/>
          <a:ln/>
        </p:spPr>
        <p:txBody>
          <a:bodyPr wrap="none" lIns="0" tIns="0" rIns="0" bIns="0" rtlCol="0" anchor="t"/>
          <a:lstStyle/>
          <a:p>
            <a:pPr marL="0" indent="0" algn="r">
              <a:lnSpc>
                <a:spcPts val="2250"/>
              </a:lnSpc>
              <a:buNone/>
            </a:pPr>
            <a:r>
              <a:rPr lang="en-US" sz="1800" b="1" dirty="0">
                <a:solidFill>
                  <a:srgbClr val="405449"/>
                </a:solidFill>
                <a:latin typeface="Bahnschrift" panose="020B0502040204020203" pitchFamily="34" charset="0"/>
                <a:ea typeface="Fraunces Extra Bold" pitchFamily="34" charset="-122"/>
                <a:cs typeface="Fraunces Extra Bold" pitchFamily="34" charset="-120"/>
              </a:rPr>
              <a:t>OPC Server</a:t>
            </a:r>
            <a:endParaRPr lang="en-US" sz="1800" dirty="0">
              <a:latin typeface="Bahnschrift" panose="020B0502040204020203" pitchFamily="34" charset="0"/>
            </a:endParaRPr>
          </a:p>
        </p:txBody>
      </p:sp>
      <p:sp>
        <p:nvSpPr>
          <p:cNvPr id="18" name="Text 16"/>
          <p:cNvSpPr/>
          <p:nvPr/>
        </p:nvSpPr>
        <p:spPr>
          <a:xfrm>
            <a:off x="566558" y="3551635"/>
            <a:ext cx="5649873" cy="591979"/>
          </a:xfrm>
          <a:prstGeom prst="rect">
            <a:avLst/>
          </a:prstGeom>
          <a:noFill/>
          <a:ln/>
        </p:spPr>
        <p:txBody>
          <a:bodyPr wrap="square" lIns="0" tIns="0" rIns="0" bIns="0" rtlCol="0" anchor="t"/>
          <a:lstStyle/>
          <a:p>
            <a:pPr marL="0" indent="0" algn="r">
              <a:lnSpc>
                <a:spcPts val="2300"/>
              </a:lnSpc>
              <a:buNone/>
            </a:pPr>
            <a:r>
              <a:rPr lang="en-US" sz="1450" dirty="0">
                <a:solidFill>
                  <a:srgbClr val="405449"/>
                </a:solidFill>
                <a:latin typeface="Bahnschrift" panose="020B0502040204020203" pitchFamily="34" charset="0"/>
                <a:ea typeface="Nobile" pitchFamily="34" charset="-122"/>
                <a:cs typeface="Nobile" pitchFamily="34" charset="-120"/>
              </a:rPr>
              <a:t>The OPC server publishes and manages data from various sources, providing a standardized interface for communication.</a:t>
            </a:r>
            <a:endParaRPr lang="en-US" sz="1450" dirty="0">
              <a:latin typeface="Bahnschrift" panose="020B0502040204020203" pitchFamily="34" charset="0"/>
            </a:endParaRPr>
          </a:p>
        </p:txBody>
      </p:sp>
      <p:sp>
        <p:nvSpPr>
          <p:cNvPr id="19" name="Shape 17"/>
          <p:cNvSpPr/>
          <p:nvPr/>
        </p:nvSpPr>
        <p:spPr>
          <a:xfrm>
            <a:off x="7419438" y="4204098"/>
            <a:ext cx="647581" cy="22860"/>
          </a:xfrm>
          <a:prstGeom prst="roundRect">
            <a:avLst>
              <a:gd name="adj" fmla="val 728540"/>
            </a:avLst>
          </a:prstGeom>
          <a:solidFill>
            <a:srgbClr val="CED9CE"/>
          </a:solidFill>
          <a:ln/>
        </p:spPr>
      </p:sp>
      <p:sp>
        <p:nvSpPr>
          <p:cNvPr id="20" name="Shape 18"/>
          <p:cNvSpPr/>
          <p:nvPr/>
        </p:nvSpPr>
        <p:spPr>
          <a:xfrm>
            <a:off x="7026056" y="4007407"/>
            <a:ext cx="416243" cy="416243"/>
          </a:xfrm>
          <a:prstGeom prst="roundRect">
            <a:avLst>
              <a:gd name="adj" fmla="val 40011"/>
            </a:avLst>
          </a:prstGeom>
          <a:solidFill>
            <a:srgbClr val="E8F3E8"/>
          </a:solidFill>
          <a:ln/>
        </p:spPr>
      </p:sp>
      <p:sp>
        <p:nvSpPr>
          <p:cNvPr id="21" name="Text 19"/>
          <p:cNvSpPr/>
          <p:nvPr/>
        </p:nvSpPr>
        <p:spPr>
          <a:xfrm>
            <a:off x="7139880" y="4076701"/>
            <a:ext cx="188595" cy="277535"/>
          </a:xfrm>
          <a:prstGeom prst="rect">
            <a:avLst/>
          </a:prstGeom>
          <a:noFill/>
          <a:ln/>
        </p:spPr>
        <p:txBody>
          <a:bodyPr wrap="none" lIns="0" tIns="0" rIns="0" bIns="0" rtlCol="0" anchor="t"/>
          <a:lstStyle/>
          <a:p>
            <a:pPr marL="0" indent="0" algn="ctr">
              <a:lnSpc>
                <a:spcPts val="2150"/>
              </a:lnSpc>
              <a:buNone/>
            </a:pPr>
            <a:r>
              <a:rPr lang="en-US" sz="2150" b="1" dirty="0">
                <a:solidFill>
                  <a:srgbClr val="405449"/>
                </a:solidFill>
                <a:latin typeface="Bahnschrift" panose="020B0502040204020203" pitchFamily="34" charset="0"/>
                <a:ea typeface="Fraunces Extra Bold" pitchFamily="34" charset="-122"/>
                <a:cs typeface="Fraunces Extra Bold" pitchFamily="34" charset="-120"/>
              </a:rPr>
              <a:t>4</a:t>
            </a:r>
            <a:endParaRPr lang="en-US" sz="2150" dirty="0">
              <a:latin typeface="Bahnschrift" panose="020B0502040204020203" pitchFamily="34" charset="0"/>
            </a:endParaRPr>
          </a:p>
        </p:txBody>
      </p:sp>
      <p:sp>
        <p:nvSpPr>
          <p:cNvPr id="22" name="Text 20"/>
          <p:cNvSpPr/>
          <p:nvPr/>
        </p:nvSpPr>
        <p:spPr>
          <a:xfrm>
            <a:off x="8251923" y="3984308"/>
            <a:ext cx="2313027" cy="289084"/>
          </a:xfrm>
          <a:prstGeom prst="rect">
            <a:avLst/>
          </a:prstGeom>
          <a:noFill/>
          <a:ln/>
        </p:spPr>
        <p:txBody>
          <a:bodyPr wrap="none" lIns="0" tIns="0" rIns="0" bIns="0" rtlCol="0" anchor="t"/>
          <a:lstStyle/>
          <a:p>
            <a:pPr marL="0" indent="0" algn="l">
              <a:lnSpc>
                <a:spcPts val="2250"/>
              </a:lnSpc>
              <a:buNone/>
            </a:pPr>
            <a:r>
              <a:rPr lang="en-US" sz="1800" b="1" dirty="0">
                <a:solidFill>
                  <a:srgbClr val="405449"/>
                </a:solidFill>
                <a:latin typeface="Bahnschrift" panose="020B0502040204020203" pitchFamily="34" charset="0"/>
                <a:ea typeface="Fraunces Extra Bold" pitchFamily="34" charset="-122"/>
                <a:cs typeface="Fraunces Extra Bold" pitchFamily="34" charset="-120"/>
              </a:rPr>
              <a:t>Cloud Integration</a:t>
            </a:r>
            <a:endParaRPr lang="en-US" sz="1800" dirty="0">
              <a:latin typeface="Bahnschrift" panose="020B0502040204020203" pitchFamily="34" charset="0"/>
            </a:endParaRPr>
          </a:p>
        </p:txBody>
      </p:sp>
      <p:sp>
        <p:nvSpPr>
          <p:cNvPr id="23" name="Text 21"/>
          <p:cNvSpPr/>
          <p:nvPr/>
        </p:nvSpPr>
        <p:spPr>
          <a:xfrm>
            <a:off x="8251923" y="4384358"/>
            <a:ext cx="5649873" cy="887968"/>
          </a:xfrm>
          <a:prstGeom prst="rect">
            <a:avLst/>
          </a:prstGeom>
          <a:noFill/>
          <a:ln/>
        </p:spPr>
        <p:txBody>
          <a:bodyPr wrap="square" lIns="0" tIns="0" rIns="0" bIns="0" rtlCol="0" anchor="t"/>
          <a:lstStyle/>
          <a:p>
            <a:pPr marL="0" indent="0" algn="l">
              <a:lnSpc>
                <a:spcPts val="2300"/>
              </a:lnSpc>
              <a:buNone/>
            </a:pPr>
            <a:r>
              <a:rPr lang="en-US" sz="1450" dirty="0">
                <a:solidFill>
                  <a:srgbClr val="405449"/>
                </a:solidFill>
                <a:latin typeface="Bahnschrift" panose="020B0502040204020203" pitchFamily="34" charset="0"/>
                <a:ea typeface="Nobile" pitchFamily="34" charset="-122"/>
                <a:cs typeface="Nobile" pitchFamily="34" charset="-120"/>
              </a:rPr>
              <a:t>Data is transferred to the cloud platform for storage, processing, and analysis, allowing for real-time monitoring and insights.</a:t>
            </a:r>
            <a:endParaRPr lang="en-US" sz="1450" dirty="0">
              <a:latin typeface="Bahnschrift" panose="020B0502040204020203" pitchFamily="34" charset="0"/>
            </a:endParaRPr>
          </a:p>
        </p:txBody>
      </p:sp>
      <p:sp>
        <p:nvSpPr>
          <p:cNvPr id="24" name="Shape 22"/>
          <p:cNvSpPr/>
          <p:nvPr/>
        </p:nvSpPr>
        <p:spPr>
          <a:xfrm>
            <a:off x="6401335" y="5125642"/>
            <a:ext cx="647581" cy="22860"/>
          </a:xfrm>
          <a:prstGeom prst="roundRect">
            <a:avLst>
              <a:gd name="adj" fmla="val 728540"/>
            </a:avLst>
          </a:prstGeom>
          <a:solidFill>
            <a:srgbClr val="CED9CE"/>
          </a:solidFill>
          <a:ln/>
        </p:spPr>
      </p:sp>
      <p:sp>
        <p:nvSpPr>
          <p:cNvPr id="25" name="Shape 23"/>
          <p:cNvSpPr/>
          <p:nvPr/>
        </p:nvSpPr>
        <p:spPr>
          <a:xfrm>
            <a:off x="7026056" y="4928950"/>
            <a:ext cx="416243" cy="416243"/>
          </a:xfrm>
          <a:prstGeom prst="roundRect">
            <a:avLst>
              <a:gd name="adj" fmla="val 40011"/>
            </a:avLst>
          </a:prstGeom>
          <a:solidFill>
            <a:srgbClr val="E8F3E8"/>
          </a:solidFill>
          <a:ln/>
        </p:spPr>
      </p:sp>
      <p:sp>
        <p:nvSpPr>
          <p:cNvPr id="26" name="Text 24"/>
          <p:cNvSpPr/>
          <p:nvPr/>
        </p:nvSpPr>
        <p:spPr>
          <a:xfrm>
            <a:off x="7148095" y="4998245"/>
            <a:ext cx="172164" cy="277535"/>
          </a:xfrm>
          <a:prstGeom prst="rect">
            <a:avLst/>
          </a:prstGeom>
          <a:noFill/>
          <a:ln/>
        </p:spPr>
        <p:txBody>
          <a:bodyPr wrap="none" lIns="0" tIns="0" rIns="0" bIns="0" rtlCol="0" anchor="t"/>
          <a:lstStyle/>
          <a:p>
            <a:pPr marL="0" indent="0" algn="ctr">
              <a:lnSpc>
                <a:spcPts val="2150"/>
              </a:lnSpc>
              <a:buNone/>
            </a:pPr>
            <a:r>
              <a:rPr lang="en-US" sz="2150" b="1" dirty="0">
                <a:solidFill>
                  <a:srgbClr val="405449"/>
                </a:solidFill>
                <a:latin typeface="Bahnschrift" panose="020B0502040204020203" pitchFamily="34" charset="0"/>
                <a:ea typeface="Fraunces Extra Bold" pitchFamily="34" charset="-122"/>
                <a:cs typeface="Fraunces Extra Bold" pitchFamily="34" charset="-120"/>
              </a:rPr>
              <a:t>5</a:t>
            </a:r>
            <a:endParaRPr lang="en-US" sz="2150" dirty="0">
              <a:latin typeface="Bahnschrift" panose="020B0502040204020203" pitchFamily="34" charset="0"/>
            </a:endParaRPr>
          </a:p>
        </p:txBody>
      </p:sp>
      <p:sp>
        <p:nvSpPr>
          <p:cNvPr id="27" name="Text 25"/>
          <p:cNvSpPr/>
          <p:nvPr/>
        </p:nvSpPr>
        <p:spPr>
          <a:xfrm>
            <a:off x="3903404" y="4905852"/>
            <a:ext cx="2313027" cy="289084"/>
          </a:xfrm>
          <a:prstGeom prst="rect">
            <a:avLst/>
          </a:prstGeom>
          <a:noFill/>
          <a:ln/>
        </p:spPr>
        <p:txBody>
          <a:bodyPr wrap="none" lIns="0" tIns="0" rIns="0" bIns="0" rtlCol="0" anchor="t"/>
          <a:lstStyle/>
          <a:p>
            <a:pPr marL="0" indent="0" algn="r">
              <a:lnSpc>
                <a:spcPts val="2250"/>
              </a:lnSpc>
              <a:buNone/>
            </a:pPr>
            <a:r>
              <a:rPr lang="en-US" sz="1800" b="1" dirty="0">
                <a:solidFill>
                  <a:srgbClr val="405449"/>
                </a:solidFill>
                <a:latin typeface="Bahnschrift" panose="020B0502040204020203" pitchFamily="34" charset="0"/>
                <a:ea typeface="Fraunces Extra Bold" pitchFamily="34" charset="-122"/>
                <a:cs typeface="Fraunces Extra Bold" pitchFamily="34" charset="-120"/>
              </a:rPr>
              <a:t>Decision Making</a:t>
            </a:r>
            <a:endParaRPr lang="en-US" sz="1800" dirty="0">
              <a:latin typeface="Bahnschrift" panose="020B0502040204020203" pitchFamily="34" charset="0"/>
            </a:endParaRPr>
          </a:p>
        </p:txBody>
      </p:sp>
      <p:sp>
        <p:nvSpPr>
          <p:cNvPr id="28" name="Text 26"/>
          <p:cNvSpPr/>
          <p:nvPr/>
        </p:nvSpPr>
        <p:spPr>
          <a:xfrm>
            <a:off x="566558" y="5305902"/>
            <a:ext cx="5649873" cy="887968"/>
          </a:xfrm>
          <a:prstGeom prst="rect">
            <a:avLst/>
          </a:prstGeom>
          <a:noFill/>
          <a:ln/>
        </p:spPr>
        <p:txBody>
          <a:bodyPr wrap="square" lIns="0" tIns="0" rIns="0" bIns="0" rtlCol="0" anchor="t"/>
          <a:lstStyle/>
          <a:p>
            <a:pPr marL="0" indent="0" algn="r">
              <a:lnSpc>
                <a:spcPts val="2300"/>
              </a:lnSpc>
              <a:buNone/>
            </a:pPr>
            <a:r>
              <a:rPr lang="en-US" sz="1450" dirty="0">
                <a:solidFill>
                  <a:srgbClr val="405449"/>
                </a:solidFill>
                <a:latin typeface="Bahnschrift" panose="020B0502040204020203" pitchFamily="34" charset="0"/>
                <a:ea typeface="Nobile" pitchFamily="34" charset="-122"/>
                <a:cs typeface="Nobile" pitchFamily="34" charset="-120"/>
              </a:rPr>
              <a:t>Analytical tools and AI algorithms process data, providing valuable insights for optimizing production and identifying potential issues.</a:t>
            </a:r>
            <a:endParaRPr lang="en-US" sz="1450" dirty="0">
              <a:latin typeface="Bahnschrift" panose="020B0502040204020203" pitchFamily="34" charset="0"/>
            </a:endParaRPr>
          </a:p>
        </p:txBody>
      </p:sp>
      <p:sp>
        <p:nvSpPr>
          <p:cNvPr id="29" name="Shape 27"/>
          <p:cNvSpPr/>
          <p:nvPr/>
        </p:nvSpPr>
        <p:spPr>
          <a:xfrm>
            <a:off x="7419438" y="6047185"/>
            <a:ext cx="647581" cy="22860"/>
          </a:xfrm>
          <a:prstGeom prst="roundRect">
            <a:avLst>
              <a:gd name="adj" fmla="val 728540"/>
            </a:avLst>
          </a:prstGeom>
          <a:solidFill>
            <a:srgbClr val="CED9CE"/>
          </a:solidFill>
          <a:ln/>
        </p:spPr>
      </p:sp>
      <p:sp>
        <p:nvSpPr>
          <p:cNvPr id="30" name="Shape 28"/>
          <p:cNvSpPr/>
          <p:nvPr/>
        </p:nvSpPr>
        <p:spPr>
          <a:xfrm>
            <a:off x="7026056" y="5850494"/>
            <a:ext cx="416243" cy="416243"/>
          </a:xfrm>
          <a:prstGeom prst="roundRect">
            <a:avLst>
              <a:gd name="adj" fmla="val 40011"/>
            </a:avLst>
          </a:prstGeom>
          <a:solidFill>
            <a:srgbClr val="E8F3E8"/>
          </a:solidFill>
          <a:ln/>
        </p:spPr>
      </p:sp>
      <p:sp>
        <p:nvSpPr>
          <p:cNvPr id="31" name="Text 29"/>
          <p:cNvSpPr/>
          <p:nvPr/>
        </p:nvSpPr>
        <p:spPr>
          <a:xfrm>
            <a:off x="7142737" y="5919788"/>
            <a:ext cx="182880" cy="277535"/>
          </a:xfrm>
          <a:prstGeom prst="rect">
            <a:avLst/>
          </a:prstGeom>
          <a:noFill/>
          <a:ln/>
        </p:spPr>
        <p:txBody>
          <a:bodyPr wrap="none" lIns="0" tIns="0" rIns="0" bIns="0" rtlCol="0" anchor="t"/>
          <a:lstStyle/>
          <a:p>
            <a:pPr marL="0" indent="0" algn="ctr">
              <a:lnSpc>
                <a:spcPts val="2150"/>
              </a:lnSpc>
              <a:buNone/>
            </a:pPr>
            <a:r>
              <a:rPr lang="en-US" sz="2150" b="1" dirty="0">
                <a:solidFill>
                  <a:srgbClr val="405449"/>
                </a:solidFill>
                <a:latin typeface="Bahnschrift" panose="020B0502040204020203" pitchFamily="34" charset="0"/>
                <a:ea typeface="Fraunces Extra Bold" pitchFamily="34" charset="-122"/>
                <a:cs typeface="Fraunces Extra Bold" pitchFamily="34" charset="-120"/>
              </a:rPr>
              <a:t>6</a:t>
            </a:r>
            <a:endParaRPr lang="en-US" sz="2150" dirty="0">
              <a:latin typeface="Bahnschrift" panose="020B0502040204020203" pitchFamily="34" charset="0"/>
            </a:endParaRPr>
          </a:p>
        </p:txBody>
      </p:sp>
      <p:grpSp>
        <p:nvGrpSpPr>
          <p:cNvPr id="39" name="Group 38">
            <a:extLst>
              <a:ext uri="{FF2B5EF4-FFF2-40B4-BE49-F238E27FC236}">
                <a16:creationId xmlns:a16="http://schemas.microsoft.com/office/drawing/2014/main" id="{2D671F18-4CA5-F4F1-0F83-106F8CA82A1A}"/>
              </a:ext>
            </a:extLst>
          </p:cNvPr>
          <p:cNvGrpSpPr/>
          <p:nvPr/>
        </p:nvGrpSpPr>
        <p:grpSpPr>
          <a:xfrm>
            <a:off x="8251923" y="5827396"/>
            <a:ext cx="5649873" cy="1288018"/>
            <a:chOff x="8251923" y="5827396"/>
            <a:chExt cx="5649873" cy="1288018"/>
          </a:xfrm>
        </p:grpSpPr>
        <p:sp>
          <p:nvSpPr>
            <p:cNvPr id="32" name="Text 30"/>
            <p:cNvSpPr/>
            <p:nvPr/>
          </p:nvSpPr>
          <p:spPr>
            <a:xfrm>
              <a:off x="8251923" y="5827396"/>
              <a:ext cx="2313027" cy="289084"/>
            </a:xfrm>
            <a:prstGeom prst="rect">
              <a:avLst/>
            </a:prstGeom>
            <a:noFill/>
            <a:ln/>
          </p:spPr>
          <p:txBody>
            <a:bodyPr wrap="none" lIns="0" tIns="0" rIns="0" bIns="0" rtlCol="0" anchor="t"/>
            <a:lstStyle/>
            <a:p>
              <a:pPr marL="0" indent="0" algn="l">
                <a:lnSpc>
                  <a:spcPts val="2250"/>
                </a:lnSpc>
                <a:buNone/>
              </a:pPr>
              <a:r>
                <a:rPr lang="en-US" sz="1800" b="1" dirty="0">
                  <a:solidFill>
                    <a:srgbClr val="405449"/>
                  </a:solidFill>
                  <a:latin typeface="Bahnschrift" panose="020B0502040204020203" pitchFamily="34" charset="0"/>
                  <a:ea typeface="Fraunces Extra Bold" pitchFamily="34" charset="-122"/>
                  <a:cs typeface="Fraunces Extra Bold" pitchFamily="34" charset="-120"/>
                </a:rPr>
                <a:t>Actuator Control</a:t>
              </a:r>
              <a:endParaRPr lang="en-US" sz="1800" dirty="0">
                <a:latin typeface="Bahnschrift" panose="020B0502040204020203" pitchFamily="34" charset="0"/>
              </a:endParaRPr>
            </a:p>
          </p:txBody>
        </p:sp>
        <p:sp>
          <p:nvSpPr>
            <p:cNvPr id="33" name="Text 31"/>
            <p:cNvSpPr/>
            <p:nvPr/>
          </p:nvSpPr>
          <p:spPr>
            <a:xfrm>
              <a:off x="8251923" y="6227446"/>
              <a:ext cx="5649873" cy="887968"/>
            </a:xfrm>
            <a:prstGeom prst="rect">
              <a:avLst/>
            </a:prstGeom>
            <a:noFill/>
            <a:ln/>
          </p:spPr>
          <p:txBody>
            <a:bodyPr wrap="square" lIns="0" tIns="0" rIns="0" bIns="0" rtlCol="0" anchor="t"/>
            <a:lstStyle/>
            <a:p>
              <a:pPr marL="0" indent="0" algn="l">
                <a:lnSpc>
                  <a:spcPts val="2300"/>
                </a:lnSpc>
                <a:buNone/>
              </a:pPr>
              <a:r>
                <a:rPr lang="en-US" sz="1450" dirty="0">
                  <a:solidFill>
                    <a:srgbClr val="405449"/>
                  </a:solidFill>
                  <a:latin typeface="Bahnschrift" panose="020B0502040204020203" pitchFamily="34" charset="0"/>
                  <a:ea typeface="Nobile" pitchFamily="34" charset="-122"/>
                  <a:cs typeface="Nobile" pitchFamily="34" charset="-120"/>
                </a:rPr>
                <a:t>Based on analyzed data and user input, commands are sent back to the shop floor to control actuators and adjust production processes.</a:t>
              </a:r>
              <a:endParaRPr lang="en-US" sz="1450" dirty="0">
                <a:latin typeface="Bahnschrift" panose="020B0502040204020203" pitchFamily="34" charset="0"/>
              </a:endParaRPr>
            </a:p>
          </p:txBody>
        </p:sp>
      </p:grpSp>
      <p:sp>
        <p:nvSpPr>
          <p:cNvPr id="34" name="Rectangle 33">
            <a:extLst>
              <a:ext uri="{FF2B5EF4-FFF2-40B4-BE49-F238E27FC236}">
                <a16:creationId xmlns:a16="http://schemas.microsoft.com/office/drawing/2014/main" id="{1EC805F4-791F-59F9-12F8-DA84D984C175}"/>
              </a:ext>
            </a:extLst>
          </p:cNvPr>
          <p:cNvSpPr/>
          <p:nvPr/>
        </p:nvSpPr>
        <p:spPr>
          <a:xfrm>
            <a:off x="12836324" y="7755038"/>
            <a:ext cx="1794076" cy="393539"/>
          </a:xfrm>
          <a:prstGeom prst="rect">
            <a:avLst/>
          </a:prstGeom>
          <a:solidFill>
            <a:srgbClr val="FAFF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Shape 28">
            <a:extLst>
              <a:ext uri="{FF2B5EF4-FFF2-40B4-BE49-F238E27FC236}">
                <a16:creationId xmlns:a16="http://schemas.microsoft.com/office/drawing/2014/main" id="{4F26B5B0-F08A-2A0C-1F58-37451BD975E2}"/>
              </a:ext>
            </a:extLst>
          </p:cNvPr>
          <p:cNvSpPr/>
          <p:nvPr/>
        </p:nvSpPr>
        <p:spPr>
          <a:xfrm>
            <a:off x="7016182" y="6660357"/>
            <a:ext cx="416243" cy="416243"/>
          </a:xfrm>
          <a:prstGeom prst="roundRect">
            <a:avLst>
              <a:gd name="adj" fmla="val 40011"/>
            </a:avLst>
          </a:prstGeom>
          <a:solidFill>
            <a:srgbClr val="E8F3E8"/>
          </a:solidFill>
          <a:ln/>
        </p:spPr>
      </p:sp>
      <p:sp>
        <p:nvSpPr>
          <p:cNvPr id="36" name="Text 29">
            <a:extLst>
              <a:ext uri="{FF2B5EF4-FFF2-40B4-BE49-F238E27FC236}">
                <a16:creationId xmlns:a16="http://schemas.microsoft.com/office/drawing/2014/main" id="{8AA13E26-5D94-98CE-22F4-F902D6C53302}"/>
              </a:ext>
            </a:extLst>
          </p:cNvPr>
          <p:cNvSpPr/>
          <p:nvPr/>
        </p:nvSpPr>
        <p:spPr>
          <a:xfrm>
            <a:off x="7123336" y="6772217"/>
            <a:ext cx="182880" cy="277535"/>
          </a:xfrm>
          <a:prstGeom prst="rect">
            <a:avLst/>
          </a:prstGeom>
          <a:noFill/>
          <a:ln/>
        </p:spPr>
        <p:txBody>
          <a:bodyPr wrap="none" lIns="0" tIns="0" rIns="0" bIns="0" rtlCol="0" anchor="t"/>
          <a:lstStyle/>
          <a:p>
            <a:pPr marL="0" indent="0" algn="ctr">
              <a:lnSpc>
                <a:spcPts val="2150"/>
              </a:lnSpc>
              <a:buNone/>
            </a:pPr>
            <a:r>
              <a:rPr lang="en-US" sz="2150" b="1" dirty="0">
                <a:solidFill>
                  <a:srgbClr val="405449"/>
                </a:solidFill>
                <a:latin typeface="Bahnschrift" panose="020B0502040204020203" pitchFamily="34" charset="0"/>
              </a:rPr>
              <a:t>7</a:t>
            </a:r>
            <a:endParaRPr lang="en-US" sz="2150" dirty="0">
              <a:latin typeface="Bahnschrift" panose="020B0502040204020203" pitchFamily="34" charset="0"/>
            </a:endParaRPr>
          </a:p>
        </p:txBody>
      </p:sp>
      <p:sp>
        <p:nvSpPr>
          <p:cNvPr id="37" name="Shape 27">
            <a:extLst>
              <a:ext uri="{FF2B5EF4-FFF2-40B4-BE49-F238E27FC236}">
                <a16:creationId xmlns:a16="http://schemas.microsoft.com/office/drawing/2014/main" id="{CC8E9137-7558-31D0-6D18-D302D6253C36}"/>
              </a:ext>
            </a:extLst>
          </p:cNvPr>
          <p:cNvSpPr/>
          <p:nvPr/>
        </p:nvSpPr>
        <p:spPr>
          <a:xfrm>
            <a:off x="6379680" y="6858233"/>
            <a:ext cx="647581" cy="22860"/>
          </a:xfrm>
          <a:prstGeom prst="roundRect">
            <a:avLst>
              <a:gd name="adj" fmla="val 728540"/>
            </a:avLst>
          </a:prstGeom>
          <a:solidFill>
            <a:srgbClr val="CED9CE"/>
          </a:solidFill>
          <a:ln/>
        </p:spPr>
      </p:sp>
      <p:grpSp>
        <p:nvGrpSpPr>
          <p:cNvPr id="40" name="Group 39">
            <a:extLst>
              <a:ext uri="{FF2B5EF4-FFF2-40B4-BE49-F238E27FC236}">
                <a16:creationId xmlns:a16="http://schemas.microsoft.com/office/drawing/2014/main" id="{9B16B7AE-0CBF-73DF-F1F5-B397142E5DA5}"/>
              </a:ext>
            </a:extLst>
          </p:cNvPr>
          <p:cNvGrpSpPr/>
          <p:nvPr/>
        </p:nvGrpSpPr>
        <p:grpSpPr>
          <a:xfrm>
            <a:off x="863151" y="6656429"/>
            <a:ext cx="5649873" cy="1288018"/>
            <a:chOff x="8251923" y="5827396"/>
            <a:chExt cx="5649873" cy="1288018"/>
          </a:xfrm>
        </p:grpSpPr>
        <p:sp>
          <p:nvSpPr>
            <p:cNvPr id="41" name="Text 30">
              <a:extLst>
                <a:ext uri="{FF2B5EF4-FFF2-40B4-BE49-F238E27FC236}">
                  <a16:creationId xmlns:a16="http://schemas.microsoft.com/office/drawing/2014/main" id="{451017B0-EC8A-D0A4-3847-CBFC354D62F4}"/>
                </a:ext>
              </a:extLst>
            </p:cNvPr>
            <p:cNvSpPr/>
            <p:nvPr/>
          </p:nvSpPr>
          <p:spPr>
            <a:xfrm>
              <a:off x="8251923" y="5827396"/>
              <a:ext cx="2313027" cy="289084"/>
            </a:xfrm>
            <a:prstGeom prst="rect">
              <a:avLst/>
            </a:prstGeom>
            <a:noFill/>
            <a:ln/>
          </p:spPr>
          <p:txBody>
            <a:bodyPr wrap="none" lIns="0" tIns="0" rIns="0" bIns="0" rtlCol="0" anchor="t"/>
            <a:lstStyle/>
            <a:p>
              <a:pPr marL="0" indent="0" algn="l">
                <a:lnSpc>
                  <a:spcPts val="2250"/>
                </a:lnSpc>
                <a:buNone/>
              </a:pPr>
              <a:r>
                <a:rPr lang="en-US" sz="1800" b="1" dirty="0">
                  <a:solidFill>
                    <a:srgbClr val="405449"/>
                  </a:solidFill>
                  <a:latin typeface="Bahnschrift" panose="020B0502040204020203" pitchFamily="34" charset="0"/>
                  <a:ea typeface="Fraunces Extra Bold" pitchFamily="34" charset="-122"/>
                  <a:cs typeface="Fraunces Extra Bold" pitchFamily="34" charset="-120"/>
                </a:rPr>
                <a:t>                                                           SCADA Tool</a:t>
              </a:r>
              <a:endParaRPr lang="en-US" sz="1800" dirty="0">
                <a:latin typeface="Bahnschrift" panose="020B0502040204020203" pitchFamily="34" charset="0"/>
              </a:endParaRPr>
            </a:p>
          </p:txBody>
        </p:sp>
        <p:sp>
          <p:nvSpPr>
            <p:cNvPr id="42" name="Text 31">
              <a:extLst>
                <a:ext uri="{FF2B5EF4-FFF2-40B4-BE49-F238E27FC236}">
                  <a16:creationId xmlns:a16="http://schemas.microsoft.com/office/drawing/2014/main" id="{2E11CE5E-100C-18BD-4F9A-036B9DCA8CD9}"/>
                </a:ext>
              </a:extLst>
            </p:cNvPr>
            <p:cNvSpPr/>
            <p:nvPr/>
          </p:nvSpPr>
          <p:spPr>
            <a:xfrm>
              <a:off x="8251923" y="6227446"/>
              <a:ext cx="5649873" cy="887968"/>
            </a:xfrm>
            <a:prstGeom prst="rect">
              <a:avLst/>
            </a:prstGeom>
            <a:noFill/>
            <a:ln/>
          </p:spPr>
          <p:txBody>
            <a:bodyPr wrap="square" lIns="0" tIns="0" rIns="0" bIns="0" rtlCol="0" anchor="t"/>
            <a:lstStyle/>
            <a:p>
              <a:pPr marL="0" indent="0" algn="r">
                <a:lnSpc>
                  <a:spcPts val="2300"/>
                </a:lnSpc>
                <a:buNone/>
              </a:pPr>
              <a:r>
                <a:rPr lang="en-US" sz="1450" dirty="0">
                  <a:solidFill>
                    <a:srgbClr val="405449"/>
                  </a:solidFill>
                  <a:latin typeface="Bahnschrift" panose="020B0502040204020203" pitchFamily="34" charset="0"/>
                  <a:ea typeface="Nobile" pitchFamily="34" charset="-122"/>
                  <a:cs typeface="Nobile" pitchFamily="34" charset="-120"/>
                </a:rPr>
                <a:t>SCADA is a control system used for monitoring and managing industrial processes in real-time, enabling centralized data collection, visualization, and automation.</a:t>
              </a:r>
              <a:endParaRPr lang="en-US" sz="1450" dirty="0">
                <a:latin typeface="Bahnschrift" panose="020B0502040204020203" pitchFamily="34" charset="0"/>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6B9326E-435A-6476-65E8-1E6E3C34FF9D}"/>
              </a:ext>
            </a:extLst>
          </p:cNvPr>
          <p:cNvPicPr>
            <a:picLocks noChangeAspect="1"/>
          </p:cNvPicPr>
          <p:nvPr/>
        </p:nvPicPr>
        <p:blipFill>
          <a:blip r:embed="rId2"/>
          <a:stretch>
            <a:fillRect/>
          </a:stretch>
        </p:blipFill>
        <p:spPr>
          <a:xfrm>
            <a:off x="1" y="0"/>
            <a:ext cx="14630400" cy="8217941"/>
          </a:xfrm>
          <a:prstGeom prst="rect">
            <a:avLst/>
          </a:prstGeom>
        </p:spPr>
      </p:pic>
    </p:spTree>
    <p:extLst>
      <p:ext uri="{BB962C8B-B14F-4D97-AF65-F5344CB8AC3E}">
        <p14:creationId xmlns:p14="http://schemas.microsoft.com/office/powerpoint/2010/main" val="23742691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47581" y="552093"/>
            <a:ext cx="4842153" cy="578287"/>
          </a:xfrm>
          <a:prstGeom prst="rect">
            <a:avLst/>
          </a:prstGeom>
          <a:noFill/>
          <a:ln/>
        </p:spPr>
        <p:txBody>
          <a:bodyPr wrap="none" lIns="0" tIns="0" rIns="0" bIns="0" rtlCol="0" anchor="t"/>
          <a:lstStyle/>
          <a:p>
            <a:pPr marL="0" indent="0">
              <a:lnSpc>
                <a:spcPts val="4550"/>
              </a:lnSpc>
              <a:buNone/>
            </a:pPr>
            <a:r>
              <a:rPr lang="en-US" sz="3600" b="1" dirty="0">
                <a:solidFill>
                  <a:srgbClr val="3B4540"/>
                </a:solidFill>
                <a:latin typeface="Bahnschrift" panose="020B0502040204020203" pitchFamily="34" charset="0"/>
                <a:ea typeface="Fraunces Extra Bold" pitchFamily="34" charset="-122"/>
                <a:cs typeface="Fraunces Extra Bold" pitchFamily="34" charset="-120"/>
              </a:rPr>
              <a:t>     System Architecture for Digital Twin Integration for Cars</a:t>
            </a:r>
            <a:endParaRPr lang="en-US" sz="3600" dirty="0">
              <a:latin typeface="Bahnschrift" panose="020B0502040204020203" pitchFamily="34" charset="0"/>
            </a:endParaRPr>
          </a:p>
        </p:txBody>
      </p:sp>
      <p:sp>
        <p:nvSpPr>
          <p:cNvPr id="3" name="Shape 1"/>
          <p:cNvSpPr/>
          <p:nvPr/>
        </p:nvSpPr>
        <p:spPr>
          <a:xfrm>
            <a:off x="7222747" y="1123475"/>
            <a:ext cx="22860" cy="6176963"/>
          </a:xfrm>
          <a:prstGeom prst="roundRect">
            <a:avLst>
              <a:gd name="adj" fmla="val 728540"/>
            </a:avLst>
          </a:prstGeom>
          <a:solidFill>
            <a:srgbClr val="CED9CE"/>
          </a:solidFill>
          <a:ln/>
        </p:spPr>
      </p:sp>
      <p:sp>
        <p:nvSpPr>
          <p:cNvPr id="4" name="Shape 2"/>
          <p:cNvSpPr/>
          <p:nvPr/>
        </p:nvSpPr>
        <p:spPr>
          <a:xfrm>
            <a:off x="6401335" y="1528287"/>
            <a:ext cx="647581" cy="22860"/>
          </a:xfrm>
          <a:prstGeom prst="roundRect">
            <a:avLst>
              <a:gd name="adj" fmla="val 728540"/>
            </a:avLst>
          </a:prstGeom>
          <a:solidFill>
            <a:srgbClr val="CED9CE"/>
          </a:solidFill>
          <a:ln/>
        </p:spPr>
      </p:sp>
      <p:sp>
        <p:nvSpPr>
          <p:cNvPr id="5" name="Shape 3"/>
          <p:cNvSpPr/>
          <p:nvPr/>
        </p:nvSpPr>
        <p:spPr>
          <a:xfrm>
            <a:off x="7026056" y="1331596"/>
            <a:ext cx="416243" cy="416243"/>
          </a:xfrm>
          <a:prstGeom prst="roundRect">
            <a:avLst>
              <a:gd name="adj" fmla="val 40011"/>
            </a:avLst>
          </a:prstGeom>
          <a:solidFill>
            <a:srgbClr val="E8F3E8"/>
          </a:solidFill>
          <a:ln/>
        </p:spPr>
      </p:sp>
      <p:sp>
        <p:nvSpPr>
          <p:cNvPr id="6" name="Text 4"/>
          <p:cNvSpPr/>
          <p:nvPr/>
        </p:nvSpPr>
        <p:spPr>
          <a:xfrm>
            <a:off x="7164883" y="1400890"/>
            <a:ext cx="138470" cy="277535"/>
          </a:xfrm>
          <a:prstGeom prst="rect">
            <a:avLst/>
          </a:prstGeom>
          <a:noFill/>
          <a:ln/>
        </p:spPr>
        <p:txBody>
          <a:bodyPr wrap="none" lIns="0" tIns="0" rIns="0" bIns="0" rtlCol="0" anchor="t"/>
          <a:lstStyle/>
          <a:p>
            <a:pPr marL="0" indent="0" algn="ctr">
              <a:lnSpc>
                <a:spcPts val="2150"/>
              </a:lnSpc>
              <a:buNone/>
            </a:pPr>
            <a:r>
              <a:rPr lang="en-US" sz="2150" b="1" dirty="0">
                <a:solidFill>
                  <a:srgbClr val="405449"/>
                </a:solidFill>
                <a:latin typeface="Bahnschrift" panose="020B0502040204020203" pitchFamily="34" charset="0"/>
                <a:ea typeface="Fraunces Extra Bold" pitchFamily="34" charset="-122"/>
                <a:cs typeface="Fraunces Extra Bold" pitchFamily="34" charset="-120"/>
              </a:rPr>
              <a:t>1</a:t>
            </a:r>
            <a:endParaRPr lang="en-US" sz="2150" dirty="0">
              <a:latin typeface="Bahnschrift" panose="020B0502040204020203" pitchFamily="34" charset="0"/>
            </a:endParaRPr>
          </a:p>
        </p:txBody>
      </p:sp>
      <p:sp>
        <p:nvSpPr>
          <p:cNvPr id="7" name="Text 5"/>
          <p:cNvSpPr/>
          <p:nvPr/>
        </p:nvSpPr>
        <p:spPr>
          <a:xfrm>
            <a:off x="3903404" y="1308498"/>
            <a:ext cx="2313027" cy="289084"/>
          </a:xfrm>
          <a:prstGeom prst="rect">
            <a:avLst/>
          </a:prstGeom>
          <a:noFill/>
          <a:ln/>
        </p:spPr>
        <p:txBody>
          <a:bodyPr wrap="none" lIns="0" tIns="0" rIns="0" bIns="0" rtlCol="0" anchor="t"/>
          <a:lstStyle/>
          <a:p>
            <a:pPr marL="0" indent="0" algn="r">
              <a:lnSpc>
                <a:spcPts val="2250"/>
              </a:lnSpc>
              <a:buNone/>
            </a:pPr>
            <a:r>
              <a:rPr lang="en-US" sz="1800">
                <a:latin typeface="Bahnschrift" panose="020B0502040204020203" pitchFamily="34" charset="0"/>
              </a:rPr>
              <a:t>Sensor Installation</a:t>
            </a:r>
            <a:endParaRPr lang="en-US" sz="1800" dirty="0">
              <a:latin typeface="Bahnschrift" panose="020B0502040204020203" pitchFamily="34" charset="0"/>
            </a:endParaRPr>
          </a:p>
        </p:txBody>
      </p:sp>
      <p:sp>
        <p:nvSpPr>
          <p:cNvPr id="8" name="Text 6"/>
          <p:cNvSpPr/>
          <p:nvPr/>
        </p:nvSpPr>
        <p:spPr>
          <a:xfrm>
            <a:off x="566558" y="1708548"/>
            <a:ext cx="5649873" cy="887968"/>
          </a:xfrm>
          <a:prstGeom prst="rect">
            <a:avLst/>
          </a:prstGeom>
          <a:noFill/>
          <a:ln/>
        </p:spPr>
        <p:txBody>
          <a:bodyPr wrap="square" lIns="0" tIns="0" rIns="0" bIns="0" rtlCol="0" anchor="t"/>
          <a:lstStyle/>
          <a:p>
            <a:pPr marL="0" indent="0" algn="r">
              <a:lnSpc>
                <a:spcPts val="2300"/>
              </a:lnSpc>
              <a:buNone/>
            </a:pPr>
            <a:r>
              <a:rPr lang="en-US" sz="1450" dirty="0">
                <a:solidFill>
                  <a:srgbClr val="405449"/>
                </a:solidFill>
                <a:latin typeface="Bahnschrift" panose="020B0502040204020203" pitchFamily="34" charset="0"/>
                <a:ea typeface="Nobile" pitchFamily="34" charset="-122"/>
                <a:cs typeface="Nobile" pitchFamily="34" charset="-120"/>
              </a:rPr>
              <a:t>Sensors are installed in the vehicle to monitor various parameters such as engine performance, tire health, and environmental conditions. These sensors provide real-time data crucial for the digital twin model.</a:t>
            </a:r>
            <a:endParaRPr lang="en-US" sz="1450" dirty="0">
              <a:latin typeface="Bahnschrift" panose="020B0502040204020203" pitchFamily="34" charset="0"/>
            </a:endParaRPr>
          </a:p>
        </p:txBody>
      </p:sp>
      <p:sp>
        <p:nvSpPr>
          <p:cNvPr id="9" name="Shape 7"/>
          <p:cNvSpPr/>
          <p:nvPr/>
        </p:nvSpPr>
        <p:spPr>
          <a:xfrm>
            <a:off x="7419438" y="2453403"/>
            <a:ext cx="647581" cy="22860"/>
          </a:xfrm>
          <a:prstGeom prst="roundRect">
            <a:avLst>
              <a:gd name="adj" fmla="val 728540"/>
            </a:avLst>
          </a:prstGeom>
          <a:solidFill>
            <a:srgbClr val="CED9CE"/>
          </a:solidFill>
          <a:ln/>
        </p:spPr>
      </p:sp>
      <p:sp>
        <p:nvSpPr>
          <p:cNvPr id="10" name="Shape 8"/>
          <p:cNvSpPr/>
          <p:nvPr/>
        </p:nvSpPr>
        <p:spPr>
          <a:xfrm>
            <a:off x="7026056" y="2256712"/>
            <a:ext cx="416243" cy="416243"/>
          </a:xfrm>
          <a:prstGeom prst="roundRect">
            <a:avLst>
              <a:gd name="adj" fmla="val 40011"/>
            </a:avLst>
          </a:prstGeom>
          <a:solidFill>
            <a:srgbClr val="E8F3E8"/>
          </a:solidFill>
          <a:ln/>
        </p:spPr>
      </p:sp>
      <p:sp>
        <p:nvSpPr>
          <p:cNvPr id="11" name="Text 9"/>
          <p:cNvSpPr/>
          <p:nvPr/>
        </p:nvSpPr>
        <p:spPr>
          <a:xfrm>
            <a:off x="7143451" y="2326006"/>
            <a:ext cx="181332" cy="277535"/>
          </a:xfrm>
          <a:prstGeom prst="rect">
            <a:avLst/>
          </a:prstGeom>
          <a:noFill/>
          <a:ln/>
        </p:spPr>
        <p:txBody>
          <a:bodyPr wrap="none" lIns="0" tIns="0" rIns="0" bIns="0" rtlCol="0" anchor="t"/>
          <a:lstStyle/>
          <a:p>
            <a:pPr marL="0" indent="0" algn="ctr">
              <a:lnSpc>
                <a:spcPts val="2150"/>
              </a:lnSpc>
              <a:buNone/>
            </a:pPr>
            <a:r>
              <a:rPr lang="en-US" sz="2150" b="1" dirty="0">
                <a:solidFill>
                  <a:srgbClr val="405449"/>
                </a:solidFill>
                <a:latin typeface="Bahnschrift" panose="020B0502040204020203" pitchFamily="34" charset="0"/>
                <a:ea typeface="Fraunces Extra Bold" pitchFamily="34" charset="-122"/>
                <a:cs typeface="Fraunces Extra Bold" pitchFamily="34" charset="-120"/>
              </a:rPr>
              <a:t>2</a:t>
            </a:r>
            <a:endParaRPr lang="en-US" sz="2150" dirty="0">
              <a:latin typeface="Bahnschrift" panose="020B0502040204020203" pitchFamily="34" charset="0"/>
            </a:endParaRPr>
          </a:p>
        </p:txBody>
      </p:sp>
      <p:sp>
        <p:nvSpPr>
          <p:cNvPr id="12" name="Text 10"/>
          <p:cNvSpPr/>
          <p:nvPr/>
        </p:nvSpPr>
        <p:spPr>
          <a:xfrm>
            <a:off x="8251923" y="2233613"/>
            <a:ext cx="2313027" cy="289084"/>
          </a:xfrm>
          <a:prstGeom prst="rect">
            <a:avLst/>
          </a:prstGeom>
          <a:noFill/>
          <a:ln/>
        </p:spPr>
        <p:txBody>
          <a:bodyPr wrap="none" lIns="0" tIns="0" rIns="0" bIns="0" rtlCol="0" anchor="t"/>
          <a:lstStyle/>
          <a:p>
            <a:pPr marL="0" indent="0" algn="l">
              <a:lnSpc>
                <a:spcPts val="2250"/>
              </a:lnSpc>
              <a:buNone/>
            </a:pPr>
            <a:r>
              <a:rPr lang="en-US" sz="1800" b="1" dirty="0">
                <a:solidFill>
                  <a:srgbClr val="405449"/>
                </a:solidFill>
                <a:latin typeface="Bahnschrift" panose="020B0502040204020203" pitchFamily="34" charset="0"/>
                <a:ea typeface="Fraunces Extra Bold" pitchFamily="34" charset="-122"/>
                <a:cs typeface="Fraunces Extra Bold" pitchFamily="34" charset="-120"/>
              </a:rPr>
              <a:t>Data Collection</a:t>
            </a:r>
            <a:endParaRPr lang="en-US" sz="1800" dirty="0">
              <a:latin typeface="Bahnschrift" panose="020B0502040204020203" pitchFamily="34" charset="0"/>
            </a:endParaRPr>
          </a:p>
        </p:txBody>
      </p:sp>
      <p:sp>
        <p:nvSpPr>
          <p:cNvPr id="13" name="Text 11"/>
          <p:cNvSpPr/>
          <p:nvPr/>
        </p:nvSpPr>
        <p:spPr>
          <a:xfrm>
            <a:off x="8251923" y="2633663"/>
            <a:ext cx="5649873" cy="591979"/>
          </a:xfrm>
          <a:prstGeom prst="rect">
            <a:avLst/>
          </a:prstGeom>
          <a:noFill/>
          <a:ln/>
        </p:spPr>
        <p:txBody>
          <a:bodyPr wrap="square" lIns="0" tIns="0" rIns="0" bIns="0" rtlCol="0" anchor="t"/>
          <a:lstStyle/>
          <a:p>
            <a:pPr marL="0" indent="0" algn="l">
              <a:lnSpc>
                <a:spcPts val="2300"/>
              </a:lnSpc>
              <a:buNone/>
            </a:pPr>
            <a:r>
              <a:rPr lang="en-US" sz="1450" dirty="0">
                <a:solidFill>
                  <a:srgbClr val="405449"/>
                </a:solidFill>
                <a:latin typeface="Bahnschrift" panose="020B0502040204020203" pitchFamily="34" charset="0"/>
                <a:ea typeface="Nobile" pitchFamily="34" charset="-122"/>
                <a:cs typeface="Nobile" pitchFamily="34" charset="-120"/>
              </a:rPr>
              <a:t>The sensors continuously collect data, ensuring comprehensive coverage of the vehicle's operational state. This real-time data forms the foundation for analysis and modeling in the digital twin..</a:t>
            </a:r>
            <a:endParaRPr lang="en-US" sz="1450" dirty="0">
              <a:latin typeface="Bahnschrift" panose="020B0502040204020203" pitchFamily="34" charset="0"/>
            </a:endParaRPr>
          </a:p>
        </p:txBody>
      </p:sp>
      <p:sp>
        <p:nvSpPr>
          <p:cNvPr id="14" name="Shape 12"/>
          <p:cNvSpPr/>
          <p:nvPr/>
        </p:nvSpPr>
        <p:spPr>
          <a:xfrm>
            <a:off x="6401335" y="3371375"/>
            <a:ext cx="647581" cy="22860"/>
          </a:xfrm>
          <a:prstGeom prst="roundRect">
            <a:avLst>
              <a:gd name="adj" fmla="val 728540"/>
            </a:avLst>
          </a:prstGeom>
          <a:solidFill>
            <a:srgbClr val="CED9CE"/>
          </a:solidFill>
          <a:ln/>
        </p:spPr>
      </p:sp>
      <p:sp>
        <p:nvSpPr>
          <p:cNvPr id="15" name="Shape 13"/>
          <p:cNvSpPr/>
          <p:nvPr/>
        </p:nvSpPr>
        <p:spPr>
          <a:xfrm>
            <a:off x="7026056" y="3174683"/>
            <a:ext cx="416243" cy="416243"/>
          </a:xfrm>
          <a:prstGeom prst="roundRect">
            <a:avLst>
              <a:gd name="adj" fmla="val 40011"/>
            </a:avLst>
          </a:prstGeom>
          <a:solidFill>
            <a:srgbClr val="E8F3E8"/>
          </a:solidFill>
          <a:ln/>
        </p:spPr>
      </p:sp>
      <p:sp>
        <p:nvSpPr>
          <p:cNvPr id="16" name="Text 14"/>
          <p:cNvSpPr/>
          <p:nvPr/>
        </p:nvSpPr>
        <p:spPr>
          <a:xfrm>
            <a:off x="7150357" y="3243978"/>
            <a:ext cx="167640" cy="277535"/>
          </a:xfrm>
          <a:prstGeom prst="rect">
            <a:avLst/>
          </a:prstGeom>
          <a:noFill/>
          <a:ln/>
        </p:spPr>
        <p:txBody>
          <a:bodyPr wrap="none" lIns="0" tIns="0" rIns="0" bIns="0" rtlCol="0" anchor="t"/>
          <a:lstStyle/>
          <a:p>
            <a:pPr marL="0" indent="0" algn="ctr">
              <a:lnSpc>
                <a:spcPts val="2150"/>
              </a:lnSpc>
              <a:buNone/>
            </a:pPr>
            <a:r>
              <a:rPr lang="en-US" sz="2150" b="1" dirty="0">
                <a:solidFill>
                  <a:srgbClr val="405449"/>
                </a:solidFill>
                <a:latin typeface="Bahnschrift" panose="020B0502040204020203" pitchFamily="34" charset="0"/>
                <a:ea typeface="Fraunces Extra Bold" pitchFamily="34" charset="-122"/>
                <a:cs typeface="Fraunces Extra Bold" pitchFamily="34" charset="-120"/>
              </a:rPr>
              <a:t>3</a:t>
            </a:r>
            <a:endParaRPr lang="en-US" sz="2150" dirty="0">
              <a:latin typeface="Bahnschrift" panose="020B0502040204020203" pitchFamily="34" charset="0"/>
            </a:endParaRPr>
          </a:p>
        </p:txBody>
      </p:sp>
      <p:sp>
        <p:nvSpPr>
          <p:cNvPr id="17" name="Text 15"/>
          <p:cNvSpPr/>
          <p:nvPr/>
        </p:nvSpPr>
        <p:spPr>
          <a:xfrm>
            <a:off x="3903404" y="3151585"/>
            <a:ext cx="2313027" cy="289084"/>
          </a:xfrm>
          <a:prstGeom prst="rect">
            <a:avLst/>
          </a:prstGeom>
          <a:noFill/>
          <a:ln/>
        </p:spPr>
        <p:txBody>
          <a:bodyPr wrap="none" lIns="0" tIns="0" rIns="0" bIns="0" rtlCol="0" anchor="t"/>
          <a:lstStyle/>
          <a:p>
            <a:pPr marL="0" indent="0" algn="r">
              <a:lnSpc>
                <a:spcPts val="2250"/>
              </a:lnSpc>
              <a:buNone/>
            </a:pPr>
            <a:r>
              <a:rPr lang="en-US" sz="1800" b="1" dirty="0">
                <a:solidFill>
                  <a:srgbClr val="405449"/>
                </a:solidFill>
                <a:latin typeface="Bahnschrift" panose="020B0502040204020203" pitchFamily="34" charset="0"/>
                <a:ea typeface="Fraunces Extra Bold" pitchFamily="34" charset="-122"/>
                <a:cs typeface="Fraunces Extra Bold" pitchFamily="34" charset="-120"/>
              </a:rPr>
              <a:t>OPC Server Configuration</a:t>
            </a:r>
            <a:endParaRPr lang="en-US" sz="1800" dirty="0">
              <a:latin typeface="Bahnschrift" panose="020B0502040204020203" pitchFamily="34" charset="0"/>
            </a:endParaRPr>
          </a:p>
        </p:txBody>
      </p:sp>
      <p:sp>
        <p:nvSpPr>
          <p:cNvPr id="18" name="Text 16"/>
          <p:cNvSpPr/>
          <p:nvPr/>
        </p:nvSpPr>
        <p:spPr>
          <a:xfrm>
            <a:off x="566558" y="3551635"/>
            <a:ext cx="5649873" cy="591979"/>
          </a:xfrm>
          <a:prstGeom prst="rect">
            <a:avLst/>
          </a:prstGeom>
          <a:noFill/>
          <a:ln/>
        </p:spPr>
        <p:txBody>
          <a:bodyPr wrap="square" lIns="0" tIns="0" rIns="0" bIns="0" rtlCol="0" anchor="t"/>
          <a:lstStyle/>
          <a:p>
            <a:pPr marL="0" indent="0" algn="r">
              <a:lnSpc>
                <a:spcPts val="2300"/>
              </a:lnSpc>
              <a:buNone/>
            </a:pPr>
            <a:r>
              <a:rPr lang="en-US" sz="1450" dirty="0">
                <a:solidFill>
                  <a:srgbClr val="405449"/>
                </a:solidFill>
                <a:latin typeface="Bahnschrift" panose="020B0502040204020203" pitchFamily="34" charset="0"/>
                <a:ea typeface="Nobile" pitchFamily="34" charset="-122"/>
                <a:cs typeface="Nobile" pitchFamily="34" charset="-120"/>
              </a:rPr>
              <a:t>An OPC (Open Platform Communications) server is set up to standardize communication between different sensor data sources. This server manages and publishes the collected data efficiently..</a:t>
            </a:r>
            <a:endParaRPr lang="en-US" sz="1450" dirty="0">
              <a:latin typeface="Bahnschrift" panose="020B0502040204020203" pitchFamily="34" charset="0"/>
            </a:endParaRPr>
          </a:p>
        </p:txBody>
      </p:sp>
      <p:sp>
        <p:nvSpPr>
          <p:cNvPr id="19" name="Shape 17"/>
          <p:cNvSpPr/>
          <p:nvPr/>
        </p:nvSpPr>
        <p:spPr>
          <a:xfrm>
            <a:off x="7419438" y="4204098"/>
            <a:ext cx="647581" cy="22860"/>
          </a:xfrm>
          <a:prstGeom prst="roundRect">
            <a:avLst>
              <a:gd name="adj" fmla="val 728540"/>
            </a:avLst>
          </a:prstGeom>
          <a:solidFill>
            <a:srgbClr val="CED9CE"/>
          </a:solidFill>
          <a:ln/>
        </p:spPr>
      </p:sp>
      <p:sp>
        <p:nvSpPr>
          <p:cNvPr id="20" name="Shape 18"/>
          <p:cNvSpPr/>
          <p:nvPr/>
        </p:nvSpPr>
        <p:spPr>
          <a:xfrm>
            <a:off x="7026056" y="4007407"/>
            <a:ext cx="416243" cy="416243"/>
          </a:xfrm>
          <a:prstGeom prst="roundRect">
            <a:avLst>
              <a:gd name="adj" fmla="val 40011"/>
            </a:avLst>
          </a:prstGeom>
          <a:solidFill>
            <a:srgbClr val="E8F3E8"/>
          </a:solidFill>
          <a:ln/>
        </p:spPr>
      </p:sp>
      <p:sp>
        <p:nvSpPr>
          <p:cNvPr id="21" name="Text 19"/>
          <p:cNvSpPr/>
          <p:nvPr/>
        </p:nvSpPr>
        <p:spPr>
          <a:xfrm>
            <a:off x="7139880" y="4076701"/>
            <a:ext cx="188595" cy="277535"/>
          </a:xfrm>
          <a:prstGeom prst="rect">
            <a:avLst/>
          </a:prstGeom>
          <a:noFill/>
          <a:ln/>
        </p:spPr>
        <p:txBody>
          <a:bodyPr wrap="none" lIns="0" tIns="0" rIns="0" bIns="0" rtlCol="0" anchor="t"/>
          <a:lstStyle/>
          <a:p>
            <a:pPr marL="0" indent="0" algn="ctr">
              <a:lnSpc>
                <a:spcPts val="2150"/>
              </a:lnSpc>
              <a:buNone/>
            </a:pPr>
            <a:r>
              <a:rPr lang="en-US" sz="2150" b="1" dirty="0">
                <a:solidFill>
                  <a:srgbClr val="405449"/>
                </a:solidFill>
                <a:latin typeface="Bahnschrift" panose="020B0502040204020203" pitchFamily="34" charset="0"/>
                <a:ea typeface="Fraunces Extra Bold" pitchFamily="34" charset="-122"/>
                <a:cs typeface="Fraunces Extra Bold" pitchFamily="34" charset="-120"/>
              </a:rPr>
              <a:t>4</a:t>
            </a:r>
            <a:endParaRPr lang="en-US" sz="2150" dirty="0">
              <a:latin typeface="Bahnschrift" panose="020B0502040204020203" pitchFamily="34" charset="0"/>
            </a:endParaRPr>
          </a:p>
        </p:txBody>
      </p:sp>
      <p:sp>
        <p:nvSpPr>
          <p:cNvPr id="22" name="Text 20"/>
          <p:cNvSpPr/>
          <p:nvPr/>
        </p:nvSpPr>
        <p:spPr>
          <a:xfrm>
            <a:off x="8251923" y="3984308"/>
            <a:ext cx="2313027" cy="289084"/>
          </a:xfrm>
          <a:prstGeom prst="rect">
            <a:avLst/>
          </a:prstGeom>
          <a:noFill/>
          <a:ln/>
        </p:spPr>
        <p:txBody>
          <a:bodyPr wrap="none" lIns="0" tIns="0" rIns="0" bIns="0" rtlCol="0" anchor="t"/>
          <a:lstStyle/>
          <a:p>
            <a:pPr marL="0" indent="0" algn="l">
              <a:lnSpc>
                <a:spcPts val="2250"/>
              </a:lnSpc>
              <a:buNone/>
            </a:pPr>
            <a:r>
              <a:rPr lang="en-US" sz="1800" b="1" dirty="0">
                <a:solidFill>
                  <a:srgbClr val="405449"/>
                </a:solidFill>
                <a:latin typeface="Bahnschrift" panose="020B0502040204020203" pitchFamily="34" charset="0"/>
                <a:ea typeface="Fraunces Extra Bold" pitchFamily="34" charset="-122"/>
                <a:cs typeface="Fraunces Extra Bold" pitchFamily="34" charset="-120"/>
              </a:rPr>
              <a:t>Data Transmission to Cloud</a:t>
            </a:r>
            <a:endParaRPr lang="en-US" sz="1800" dirty="0">
              <a:latin typeface="Bahnschrift" panose="020B0502040204020203" pitchFamily="34" charset="0"/>
            </a:endParaRPr>
          </a:p>
        </p:txBody>
      </p:sp>
      <p:sp>
        <p:nvSpPr>
          <p:cNvPr id="23" name="Text 21"/>
          <p:cNvSpPr/>
          <p:nvPr/>
        </p:nvSpPr>
        <p:spPr>
          <a:xfrm>
            <a:off x="8251923" y="4384358"/>
            <a:ext cx="5649873" cy="887968"/>
          </a:xfrm>
          <a:prstGeom prst="rect">
            <a:avLst/>
          </a:prstGeom>
          <a:noFill/>
          <a:ln/>
        </p:spPr>
        <p:txBody>
          <a:bodyPr wrap="square" lIns="0" tIns="0" rIns="0" bIns="0" rtlCol="0" anchor="t"/>
          <a:lstStyle/>
          <a:p>
            <a:pPr marL="0" indent="0" algn="l">
              <a:lnSpc>
                <a:spcPts val="2300"/>
              </a:lnSpc>
              <a:buNone/>
            </a:pPr>
            <a:r>
              <a:rPr lang="en-US" sz="1450" dirty="0">
                <a:solidFill>
                  <a:srgbClr val="405449"/>
                </a:solidFill>
                <a:latin typeface="Bahnschrift" panose="020B0502040204020203" pitchFamily="34" charset="0"/>
                <a:ea typeface="Nobile" pitchFamily="34" charset="-122"/>
                <a:cs typeface="Nobile" pitchFamily="34" charset="-120"/>
              </a:rPr>
              <a:t>The collected data is transmitted to a cloud platform for secure storage and advanced processing. This enables powerful analytics and real-time insights into the vehicle’s performance.</a:t>
            </a:r>
            <a:endParaRPr lang="en-US" sz="1450" dirty="0">
              <a:latin typeface="Bahnschrift" panose="020B0502040204020203" pitchFamily="34" charset="0"/>
            </a:endParaRPr>
          </a:p>
        </p:txBody>
      </p:sp>
      <p:sp>
        <p:nvSpPr>
          <p:cNvPr id="24" name="Shape 22"/>
          <p:cNvSpPr/>
          <p:nvPr/>
        </p:nvSpPr>
        <p:spPr>
          <a:xfrm>
            <a:off x="6401335" y="5125642"/>
            <a:ext cx="647581" cy="22860"/>
          </a:xfrm>
          <a:prstGeom prst="roundRect">
            <a:avLst>
              <a:gd name="adj" fmla="val 728540"/>
            </a:avLst>
          </a:prstGeom>
          <a:solidFill>
            <a:srgbClr val="CED9CE"/>
          </a:solidFill>
          <a:ln/>
        </p:spPr>
      </p:sp>
      <p:sp>
        <p:nvSpPr>
          <p:cNvPr id="25" name="Shape 23"/>
          <p:cNvSpPr/>
          <p:nvPr/>
        </p:nvSpPr>
        <p:spPr>
          <a:xfrm>
            <a:off x="7026056" y="4928950"/>
            <a:ext cx="416243" cy="416243"/>
          </a:xfrm>
          <a:prstGeom prst="roundRect">
            <a:avLst>
              <a:gd name="adj" fmla="val 40011"/>
            </a:avLst>
          </a:prstGeom>
          <a:solidFill>
            <a:srgbClr val="E8F3E8"/>
          </a:solidFill>
          <a:ln/>
        </p:spPr>
      </p:sp>
      <p:sp>
        <p:nvSpPr>
          <p:cNvPr id="26" name="Text 24"/>
          <p:cNvSpPr/>
          <p:nvPr/>
        </p:nvSpPr>
        <p:spPr>
          <a:xfrm>
            <a:off x="7148095" y="4998245"/>
            <a:ext cx="172164" cy="277535"/>
          </a:xfrm>
          <a:prstGeom prst="rect">
            <a:avLst/>
          </a:prstGeom>
          <a:noFill/>
          <a:ln/>
        </p:spPr>
        <p:txBody>
          <a:bodyPr wrap="none" lIns="0" tIns="0" rIns="0" bIns="0" rtlCol="0" anchor="t"/>
          <a:lstStyle/>
          <a:p>
            <a:pPr marL="0" indent="0" algn="ctr">
              <a:lnSpc>
                <a:spcPts val="2150"/>
              </a:lnSpc>
              <a:buNone/>
            </a:pPr>
            <a:r>
              <a:rPr lang="en-US" sz="2150" b="1" dirty="0">
                <a:solidFill>
                  <a:srgbClr val="405449"/>
                </a:solidFill>
                <a:latin typeface="Bahnschrift" panose="020B0502040204020203" pitchFamily="34" charset="0"/>
                <a:ea typeface="Fraunces Extra Bold" pitchFamily="34" charset="-122"/>
                <a:cs typeface="Fraunces Extra Bold" pitchFamily="34" charset="-120"/>
              </a:rPr>
              <a:t>5</a:t>
            </a:r>
            <a:endParaRPr lang="en-US" sz="2150" dirty="0">
              <a:latin typeface="Bahnschrift" panose="020B0502040204020203" pitchFamily="34" charset="0"/>
            </a:endParaRPr>
          </a:p>
        </p:txBody>
      </p:sp>
      <p:sp>
        <p:nvSpPr>
          <p:cNvPr id="27" name="Text 25"/>
          <p:cNvSpPr/>
          <p:nvPr/>
        </p:nvSpPr>
        <p:spPr>
          <a:xfrm>
            <a:off x="3903404" y="4905852"/>
            <a:ext cx="2313027" cy="289084"/>
          </a:xfrm>
          <a:prstGeom prst="rect">
            <a:avLst/>
          </a:prstGeom>
          <a:noFill/>
          <a:ln/>
        </p:spPr>
        <p:txBody>
          <a:bodyPr wrap="none" lIns="0" tIns="0" rIns="0" bIns="0" rtlCol="0" anchor="t"/>
          <a:lstStyle/>
          <a:p>
            <a:pPr marL="0" indent="0" algn="r">
              <a:lnSpc>
                <a:spcPts val="2250"/>
              </a:lnSpc>
              <a:buNone/>
            </a:pPr>
            <a:r>
              <a:rPr lang="en-US" sz="1800" b="1" dirty="0">
                <a:solidFill>
                  <a:srgbClr val="405449"/>
                </a:solidFill>
                <a:latin typeface="Bahnschrift" panose="020B0502040204020203" pitchFamily="34" charset="0"/>
                <a:ea typeface="Fraunces Extra Bold" pitchFamily="34" charset="-122"/>
                <a:cs typeface="Fraunces Extra Bold" pitchFamily="34" charset="-120"/>
              </a:rPr>
              <a:t>Digital Twin Model Development</a:t>
            </a:r>
            <a:endParaRPr lang="en-US" sz="1800" dirty="0">
              <a:latin typeface="Bahnschrift" panose="020B0502040204020203" pitchFamily="34" charset="0"/>
            </a:endParaRPr>
          </a:p>
        </p:txBody>
      </p:sp>
      <p:sp>
        <p:nvSpPr>
          <p:cNvPr id="28" name="Text 26"/>
          <p:cNvSpPr/>
          <p:nvPr/>
        </p:nvSpPr>
        <p:spPr>
          <a:xfrm>
            <a:off x="566558" y="5305902"/>
            <a:ext cx="5649873" cy="887968"/>
          </a:xfrm>
          <a:prstGeom prst="rect">
            <a:avLst/>
          </a:prstGeom>
          <a:noFill/>
          <a:ln/>
        </p:spPr>
        <p:txBody>
          <a:bodyPr wrap="square" lIns="0" tIns="0" rIns="0" bIns="0" rtlCol="0" anchor="t"/>
          <a:lstStyle/>
          <a:p>
            <a:pPr marL="0" indent="0" algn="r">
              <a:lnSpc>
                <a:spcPts val="2300"/>
              </a:lnSpc>
              <a:buNone/>
            </a:pPr>
            <a:r>
              <a:rPr lang="en-US" sz="1450" dirty="0">
                <a:solidFill>
                  <a:srgbClr val="405449"/>
                </a:solidFill>
                <a:latin typeface="Bahnschrift" panose="020B0502040204020203" pitchFamily="34" charset="0"/>
                <a:ea typeface="Nobile" pitchFamily="34" charset="-122"/>
                <a:cs typeface="Nobile" pitchFamily="34" charset="-120"/>
              </a:rPr>
              <a:t>A digital twin of the car is created using the real-time sensor data, accurately reflecting its physical state. This model allows for simulation and analysis of the vehicle's behavior under various conditions.</a:t>
            </a:r>
            <a:endParaRPr lang="en-US" sz="1450" dirty="0">
              <a:latin typeface="Bahnschrift" panose="020B0502040204020203" pitchFamily="34" charset="0"/>
            </a:endParaRPr>
          </a:p>
        </p:txBody>
      </p:sp>
      <p:sp>
        <p:nvSpPr>
          <p:cNvPr id="29" name="Shape 27"/>
          <p:cNvSpPr/>
          <p:nvPr/>
        </p:nvSpPr>
        <p:spPr>
          <a:xfrm>
            <a:off x="7419438" y="6047185"/>
            <a:ext cx="647581" cy="22860"/>
          </a:xfrm>
          <a:prstGeom prst="roundRect">
            <a:avLst>
              <a:gd name="adj" fmla="val 728540"/>
            </a:avLst>
          </a:prstGeom>
          <a:solidFill>
            <a:srgbClr val="CED9CE"/>
          </a:solidFill>
          <a:ln/>
        </p:spPr>
      </p:sp>
      <p:sp>
        <p:nvSpPr>
          <p:cNvPr id="30" name="Shape 28"/>
          <p:cNvSpPr/>
          <p:nvPr/>
        </p:nvSpPr>
        <p:spPr>
          <a:xfrm>
            <a:off x="7026056" y="5850494"/>
            <a:ext cx="416243" cy="416243"/>
          </a:xfrm>
          <a:prstGeom prst="roundRect">
            <a:avLst>
              <a:gd name="adj" fmla="val 40011"/>
            </a:avLst>
          </a:prstGeom>
          <a:solidFill>
            <a:srgbClr val="E8F3E8"/>
          </a:solidFill>
          <a:ln/>
        </p:spPr>
      </p:sp>
      <p:sp>
        <p:nvSpPr>
          <p:cNvPr id="31" name="Text 29"/>
          <p:cNvSpPr/>
          <p:nvPr/>
        </p:nvSpPr>
        <p:spPr>
          <a:xfrm>
            <a:off x="7142737" y="5919788"/>
            <a:ext cx="182880" cy="277535"/>
          </a:xfrm>
          <a:prstGeom prst="rect">
            <a:avLst/>
          </a:prstGeom>
          <a:noFill/>
          <a:ln/>
        </p:spPr>
        <p:txBody>
          <a:bodyPr wrap="none" lIns="0" tIns="0" rIns="0" bIns="0" rtlCol="0" anchor="t"/>
          <a:lstStyle/>
          <a:p>
            <a:pPr marL="0" indent="0" algn="ctr">
              <a:lnSpc>
                <a:spcPts val="2150"/>
              </a:lnSpc>
              <a:buNone/>
            </a:pPr>
            <a:r>
              <a:rPr lang="en-US" sz="2150" b="1" dirty="0">
                <a:solidFill>
                  <a:srgbClr val="405449"/>
                </a:solidFill>
                <a:latin typeface="Bahnschrift" panose="020B0502040204020203" pitchFamily="34" charset="0"/>
                <a:ea typeface="Fraunces Extra Bold" pitchFamily="34" charset="-122"/>
                <a:cs typeface="Fraunces Extra Bold" pitchFamily="34" charset="-120"/>
              </a:rPr>
              <a:t>6</a:t>
            </a:r>
            <a:endParaRPr lang="en-US" sz="2150" dirty="0">
              <a:latin typeface="Bahnschrift" panose="020B0502040204020203" pitchFamily="34" charset="0"/>
            </a:endParaRPr>
          </a:p>
        </p:txBody>
      </p:sp>
      <p:grpSp>
        <p:nvGrpSpPr>
          <p:cNvPr id="39" name="Group 38">
            <a:extLst>
              <a:ext uri="{FF2B5EF4-FFF2-40B4-BE49-F238E27FC236}">
                <a16:creationId xmlns:a16="http://schemas.microsoft.com/office/drawing/2014/main" id="{2D671F18-4CA5-F4F1-0F83-106F8CA82A1A}"/>
              </a:ext>
            </a:extLst>
          </p:cNvPr>
          <p:cNvGrpSpPr/>
          <p:nvPr/>
        </p:nvGrpSpPr>
        <p:grpSpPr>
          <a:xfrm>
            <a:off x="8251923" y="5827396"/>
            <a:ext cx="5649873" cy="1288018"/>
            <a:chOff x="8251923" y="5827396"/>
            <a:chExt cx="5649873" cy="1288018"/>
          </a:xfrm>
        </p:grpSpPr>
        <p:sp>
          <p:nvSpPr>
            <p:cNvPr id="32" name="Text 30"/>
            <p:cNvSpPr/>
            <p:nvPr/>
          </p:nvSpPr>
          <p:spPr>
            <a:xfrm>
              <a:off x="8251923" y="5827396"/>
              <a:ext cx="2313027" cy="289084"/>
            </a:xfrm>
            <a:prstGeom prst="rect">
              <a:avLst/>
            </a:prstGeom>
            <a:noFill/>
            <a:ln/>
          </p:spPr>
          <p:txBody>
            <a:bodyPr wrap="none" lIns="0" tIns="0" rIns="0" bIns="0" rtlCol="0" anchor="t"/>
            <a:lstStyle/>
            <a:p>
              <a:pPr marL="0" indent="0" algn="l">
                <a:lnSpc>
                  <a:spcPts val="2250"/>
                </a:lnSpc>
                <a:buNone/>
              </a:pPr>
              <a:r>
                <a:rPr lang="en-US" sz="1800" b="1" dirty="0">
                  <a:solidFill>
                    <a:srgbClr val="405449"/>
                  </a:solidFill>
                  <a:latin typeface="Bahnschrift" panose="020B0502040204020203" pitchFamily="34" charset="0"/>
                  <a:ea typeface="Fraunces Extra Bold" pitchFamily="34" charset="-122"/>
                  <a:cs typeface="Fraunces Extra Bold" pitchFamily="34" charset="-120"/>
                </a:rPr>
                <a:t>User Interface Development</a:t>
              </a:r>
              <a:endParaRPr lang="en-US" sz="1800" dirty="0">
                <a:latin typeface="Bahnschrift" panose="020B0502040204020203" pitchFamily="34" charset="0"/>
              </a:endParaRPr>
            </a:p>
          </p:txBody>
        </p:sp>
        <p:sp>
          <p:nvSpPr>
            <p:cNvPr id="33" name="Text 31"/>
            <p:cNvSpPr/>
            <p:nvPr/>
          </p:nvSpPr>
          <p:spPr>
            <a:xfrm>
              <a:off x="8251923" y="6227446"/>
              <a:ext cx="5649873" cy="887968"/>
            </a:xfrm>
            <a:prstGeom prst="rect">
              <a:avLst/>
            </a:prstGeom>
            <a:noFill/>
            <a:ln/>
          </p:spPr>
          <p:txBody>
            <a:bodyPr wrap="square" lIns="0" tIns="0" rIns="0" bIns="0" rtlCol="0" anchor="t"/>
            <a:lstStyle/>
            <a:p>
              <a:pPr marL="0" indent="0" algn="l">
                <a:lnSpc>
                  <a:spcPts val="2300"/>
                </a:lnSpc>
                <a:buNone/>
              </a:pPr>
              <a:r>
                <a:rPr lang="en-US" sz="1450" dirty="0">
                  <a:solidFill>
                    <a:srgbClr val="405449"/>
                  </a:solidFill>
                  <a:latin typeface="Bahnschrift" panose="020B0502040204020203" pitchFamily="34" charset="0"/>
                  <a:ea typeface="Nobile" pitchFamily="34" charset="-122"/>
                  <a:cs typeface="Nobile" pitchFamily="34" charset="-120"/>
                </a:rPr>
                <a:t>A user-friendly interface is developed for visualizing the digital twin and accessing insights. This interface enables users to monitor vehicle performance and receive alerts regarding potential issues.</a:t>
              </a:r>
              <a:endParaRPr lang="en-US" sz="1450" dirty="0">
                <a:latin typeface="Bahnschrift" panose="020B0502040204020203" pitchFamily="34" charset="0"/>
              </a:endParaRPr>
            </a:p>
          </p:txBody>
        </p:sp>
      </p:grpSp>
      <p:sp>
        <p:nvSpPr>
          <p:cNvPr id="34" name="Rectangle 33">
            <a:extLst>
              <a:ext uri="{FF2B5EF4-FFF2-40B4-BE49-F238E27FC236}">
                <a16:creationId xmlns:a16="http://schemas.microsoft.com/office/drawing/2014/main" id="{1EC805F4-791F-59F9-12F8-DA84D984C175}"/>
              </a:ext>
            </a:extLst>
          </p:cNvPr>
          <p:cNvSpPr/>
          <p:nvPr/>
        </p:nvSpPr>
        <p:spPr>
          <a:xfrm>
            <a:off x="12836324" y="7755038"/>
            <a:ext cx="1794076" cy="393539"/>
          </a:xfrm>
          <a:prstGeom prst="rect">
            <a:avLst/>
          </a:prstGeom>
          <a:solidFill>
            <a:srgbClr val="FAFF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Shape 28">
            <a:extLst>
              <a:ext uri="{FF2B5EF4-FFF2-40B4-BE49-F238E27FC236}">
                <a16:creationId xmlns:a16="http://schemas.microsoft.com/office/drawing/2014/main" id="{4F26B5B0-F08A-2A0C-1F58-37451BD975E2}"/>
              </a:ext>
            </a:extLst>
          </p:cNvPr>
          <p:cNvSpPr/>
          <p:nvPr/>
        </p:nvSpPr>
        <p:spPr>
          <a:xfrm>
            <a:off x="7016182" y="6660357"/>
            <a:ext cx="416243" cy="416243"/>
          </a:xfrm>
          <a:prstGeom prst="roundRect">
            <a:avLst>
              <a:gd name="adj" fmla="val 40011"/>
            </a:avLst>
          </a:prstGeom>
          <a:solidFill>
            <a:srgbClr val="E8F3E8"/>
          </a:solidFill>
          <a:ln/>
        </p:spPr>
      </p:sp>
      <p:sp>
        <p:nvSpPr>
          <p:cNvPr id="36" name="Text 29">
            <a:extLst>
              <a:ext uri="{FF2B5EF4-FFF2-40B4-BE49-F238E27FC236}">
                <a16:creationId xmlns:a16="http://schemas.microsoft.com/office/drawing/2014/main" id="{8AA13E26-5D94-98CE-22F4-F902D6C53302}"/>
              </a:ext>
            </a:extLst>
          </p:cNvPr>
          <p:cNvSpPr/>
          <p:nvPr/>
        </p:nvSpPr>
        <p:spPr>
          <a:xfrm>
            <a:off x="7123336" y="6772217"/>
            <a:ext cx="182880" cy="277535"/>
          </a:xfrm>
          <a:prstGeom prst="rect">
            <a:avLst/>
          </a:prstGeom>
          <a:noFill/>
          <a:ln/>
        </p:spPr>
        <p:txBody>
          <a:bodyPr wrap="none" lIns="0" tIns="0" rIns="0" bIns="0" rtlCol="0" anchor="t"/>
          <a:lstStyle/>
          <a:p>
            <a:pPr marL="0" indent="0" algn="ctr">
              <a:lnSpc>
                <a:spcPts val="2150"/>
              </a:lnSpc>
              <a:buNone/>
            </a:pPr>
            <a:r>
              <a:rPr lang="en-US" sz="2150" b="1" dirty="0">
                <a:solidFill>
                  <a:srgbClr val="405449"/>
                </a:solidFill>
                <a:latin typeface="Bahnschrift" panose="020B0502040204020203" pitchFamily="34" charset="0"/>
              </a:rPr>
              <a:t>7</a:t>
            </a:r>
            <a:endParaRPr lang="en-US" sz="2150" dirty="0">
              <a:latin typeface="Bahnschrift" panose="020B0502040204020203" pitchFamily="34" charset="0"/>
            </a:endParaRPr>
          </a:p>
        </p:txBody>
      </p:sp>
      <p:sp>
        <p:nvSpPr>
          <p:cNvPr id="37" name="Shape 27">
            <a:extLst>
              <a:ext uri="{FF2B5EF4-FFF2-40B4-BE49-F238E27FC236}">
                <a16:creationId xmlns:a16="http://schemas.microsoft.com/office/drawing/2014/main" id="{CC8E9137-7558-31D0-6D18-D302D6253C36}"/>
              </a:ext>
            </a:extLst>
          </p:cNvPr>
          <p:cNvSpPr/>
          <p:nvPr/>
        </p:nvSpPr>
        <p:spPr>
          <a:xfrm>
            <a:off x="6379680" y="6858233"/>
            <a:ext cx="647581" cy="22860"/>
          </a:xfrm>
          <a:prstGeom prst="roundRect">
            <a:avLst>
              <a:gd name="adj" fmla="val 728540"/>
            </a:avLst>
          </a:prstGeom>
          <a:solidFill>
            <a:srgbClr val="CED9CE"/>
          </a:solidFill>
          <a:ln/>
        </p:spPr>
      </p:sp>
      <p:grpSp>
        <p:nvGrpSpPr>
          <p:cNvPr id="40" name="Group 39">
            <a:extLst>
              <a:ext uri="{FF2B5EF4-FFF2-40B4-BE49-F238E27FC236}">
                <a16:creationId xmlns:a16="http://schemas.microsoft.com/office/drawing/2014/main" id="{9B16B7AE-0CBF-73DF-F1F5-B397142E5DA5}"/>
              </a:ext>
            </a:extLst>
          </p:cNvPr>
          <p:cNvGrpSpPr/>
          <p:nvPr/>
        </p:nvGrpSpPr>
        <p:grpSpPr>
          <a:xfrm>
            <a:off x="566559" y="6656429"/>
            <a:ext cx="5946466" cy="1288018"/>
            <a:chOff x="7955331" y="5827396"/>
            <a:chExt cx="5946466" cy="1288018"/>
          </a:xfrm>
        </p:grpSpPr>
        <p:sp>
          <p:nvSpPr>
            <p:cNvPr id="41" name="Text 30">
              <a:extLst>
                <a:ext uri="{FF2B5EF4-FFF2-40B4-BE49-F238E27FC236}">
                  <a16:creationId xmlns:a16="http://schemas.microsoft.com/office/drawing/2014/main" id="{451017B0-EC8A-D0A4-3847-CBFC354D62F4}"/>
                </a:ext>
              </a:extLst>
            </p:cNvPr>
            <p:cNvSpPr/>
            <p:nvPr/>
          </p:nvSpPr>
          <p:spPr>
            <a:xfrm>
              <a:off x="8251923" y="5827396"/>
              <a:ext cx="2313027" cy="289084"/>
            </a:xfrm>
            <a:prstGeom prst="rect">
              <a:avLst/>
            </a:prstGeom>
            <a:noFill/>
            <a:ln/>
          </p:spPr>
          <p:txBody>
            <a:bodyPr wrap="none" lIns="0" tIns="0" rIns="0" bIns="0" rtlCol="0" anchor="t"/>
            <a:lstStyle/>
            <a:p>
              <a:pPr marL="0" indent="0" algn="l">
                <a:lnSpc>
                  <a:spcPts val="2250"/>
                </a:lnSpc>
                <a:buNone/>
              </a:pPr>
              <a:r>
                <a:rPr lang="en-US" sz="1800" b="1" dirty="0">
                  <a:solidFill>
                    <a:srgbClr val="405449"/>
                  </a:solidFill>
                  <a:latin typeface="Bahnschrift" panose="020B0502040204020203" pitchFamily="34" charset="0"/>
                  <a:ea typeface="Fraunces Extra Bold" pitchFamily="34" charset="-122"/>
                  <a:cs typeface="Fraunces Extra Bold" pitchFamily="34" charset="-120"/>
                </a:rPr>
                <a:t>                         Continuous Monitoring and Feedback</a:t>
              </a:r>
              <a:endParaRPr lang="en-US" sz="1800" dirty="0">
                <a:latin typeface="Bahnschrift" panose="020B0502040204020203" pitchFamily="34" charset="0"/>
              </a:endParaRPr>
            </a:p>
          </p:txBody>
        </p:sp>
        <p:sp>
          <p:nvSpPr>
            <p:cNvPr id="42" name="Text 31">
              <a:extLst>
                <a:ext uri="{FF2B5EF4-FFF2-40B4-BE49-F238E27FC236}">
                  <a16:creationId xmlns:a16="http://schemas.microsoft.com/office/drawing/2014/main" id="{2E11CE5E-100C-18BD-4F9A-036B9DCA8CD9}"/>
                </a:ext>
              </a:extLst>
            </p:cNvPr>
            <p:cNvSpPr/>
            <p:nvPr/>
          </p:nvSpPr>
          <p:spPr>
            <a:xfrm>
              <a:off x="7955331" y="6227446"/>
              <a:ext cx="5946466" cy="887968"/>
            </a:xfrm>
            <a:prstGeom prst="rect">
              <a:avLst/>
            </a:prstGeom>
            <a:noFill/>
            <a:ln/>
          </p:spPr>
          <p:txBody>
            <a:bodyPr wrap="square" lIns="0" tIns="0" rIns="0" bIns="0" rtlCol="0" anchor="t"/>
            <a:lstStyle/>
            <a:p>
              <a:pPr marL="0" indent="0" algn="r">
                <a:lnSpc>
                  <a:spcPts val="2300"/>
                </a:lnSpc>
                <a:buNone/>
              </a:pPr>
              <a:r>
                <a:rPr lang="en-US" sz="1450" dirty="0">
                  <a:solidFill>
                    <a:srgbClr val="405449"/>
                  </a:solidFill>
                  <a:latin typeface="Bahnschrift" panose="020B0502040204020203" pitchFamily="34" charset="0"/>
                  <a:ea typeface="Nobile" pitchFamily="34" charset="-122"/>
                  <a:cs typeface="Nobile" pitchFamily="34" charset="-120"/>
                </a:rPr>
                <a:t>Continuous monitoring ensures the digital twin is updated with real-time data from the vehicle. A feedback loop allows adjustments based on insights derived from the digital twin, enhancing vehicle performance and maintenance.</a:t>
              </a:r>
              <a:endParaRPr lang="en-US" sz="1450" dirty="0">
                <a:latin typeface="Bahnschrift" panose="020B0502040204020203" pitchFamily="34" charset="0"/>
              </a:endParaRPr>
            </a:p>
          </p:txBody>
        </p:sp>
      </p:grpSp>
    </p:spTree>
    <p:extLst>
      <p:ext uri="{BB962C8B-B14F-4D97-AF65-F5344CB8AC3E}">
        <p14:creationId xmlns:p14="http://schemas.microsoft.com/office/powerpoint/2010/main" val="33509824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17006"/>
          </a:xfrm>
          <a:prstGeom prst="rect">
            <a:avLst/>
          </a:prstGeom>
        </p:spPr>
      </p:pic>
      <p:sp>
        <p:nvSpPr>
          <p:cNvPr id="3" name="Text 0"/>
          <p:cNvSpPr/>
          <p:nvPr/>
        </p:nvSpPr>
        <p:spPr>
          <a:xfrm>
            <a:off x="760690" y="3316129"/>
            <a:ext cx="10438328" cy="679252"/>
          </a:xfrm>
          <a:prstGeom prst="rect">
            <a:avLst/>
          </a:prstGeom>
          <a:noFill/>
          <a:ln/>
        </p:spPr>
        <p:txBody>
          <a:bodyPr wrap="none" lIns="0" tIns="0" rIns="0" bIns="0" rtlCol="0" anchor="t"/>
          <a:lstStyle/>
          <a:p>
            <a:pPr marL="0" indent="0">
              <a:lnSpc>
                <a:spcPts val="5300"/>
              </a:lnSpc>
              <a:buNone/>
            </a:pPr>
            <a:r>
              <a:rPr lang="en-US" sz="4250" b="1" dirty="0">
                <a:solidFill>
                  <a:srgbClr val="3B4540"/>
                </a:solidFill>
                <a:latin typeface="Bahnschrift" panose="020B0502040204020203" pitchFamily="34" charset="0"/>
                <a:ea typeface="Fraunces Extra Bold" pitchFamily="34" charset="-122"/>
                <a:cs typeface="Fraunces Extra Bold" pitchFamily="34" charset="-120"/>
              </a:rPr>
              <a:t>Role of OPC Server in Data Publishing</a:t>
            </a:r>
            <a:endParaRPr lang="en-US" sz="4250" dirty="0">
              <a:latin typeface="Bahnschrift" panose="020B0502040204020203" pitchFamily="34" charset="0"/>
            </a:endParaRPr>
          </a:p>
        </p:txBody>
      </p:sp>
      <p:pic>
        <p:nvPicPr>
          <p:cNvPr id="4" name="Image 1" descr="preencoded.png"/>
          <p:cNvPicPr>
            <a:picLocks noChangeAspect="1"/>
          </p:cNvPicPr>
          <p:nvPr/>
        </p:nvPicPr>
        <p:blipFill>
          <a:blip r:embed="rId4"/>
          <a:stretch>
            <a:fillRect/>
          </a:stretch>
        </p:blipFill>
        <p:spPr>
          <a:xfrm>
            <a:off x="760690" y="4321373"/>
            <a:ext cx="543401" cy="543401"/>
          </a:xfrm>
          <a:prstGeom prst="rect">
            <a:avLst/>
          </a:prstGeom>
        </p:spPr>
      </p:pic>
      <p:sp>
        <p:nvSpPr>
          <p:cNvPr id="5" name="Text 1"/>
          <p:cNvSpPr/>
          <p:nvPr/>
        </p:nvSpPr>
        <p:spPr>
          <a:xfrm>
            <a:off x="760690" y="5082064"/>
            <a:ext cx="2717006" cy="339566"/>
          </a:xfrm>
          <a:prstGeom prst="rect">
            <a:avLst/>
          </a:prstGeom>
          <a:noFill/>
          <a:ln/>
        </p:spPr>
        <p:txBody>
          <a:bodyPr wrap="none" lIns="0" tIns="0" rIns="0" bIns="0" rtlCol="0" anchor="t"/>
          <a:lstStyle/>
          <a:p>
            <a:pPr marL="0" indent="0" algn="l">
              <a:lnSpc>
                <a:spcPts val="2650"/>
              </a:lnSpc>
              <a:buNone/>
            </a:pPr>
            <a:r>
              <a:rPr lang="en-US" sz="2100" b="1" dirty="0">
                <a:solidFill>
                  <a:srgbClr val="405449"/>
                </a:solidFill>
                <a:latin typeface="Bahnschrift" panose="020B0502040204020203" pitchFamily="34" charset="0"/>
                <a:ea typeface="Fraunces Extra Bold" pitchFamily="34" charset="-122"/>
                <a:cs typeface="Fraunces Extra Bold" pitchFamily="34" charset="-120"/>
              </a:rPr>
              <a:t>Data Aggregation</a:t>
            </a:r>
            <a:endParaRPr lang="en-US" sz="2100" dirty="0">
              <a:latin typeface="Bahnschrift" panose="020B0502040204020203" pitchFamily="34" charset="0"/>
            </a:endParaRPr>
          </a:p>
        </p:txBody>
      </p:sp>
      <p:sp>
        <p:nvSpPr>
          <p:cNvPr id="6" name="Text 2"/>
          <p:cNvSpPr/>
          <p:nvPr/>
        </p:nvSpPr>
        <p:spPr>
          <a:xfrm>
            <a:off x="760690" y="5552003"/>
            <a:ext cx="3032760" cy="1738908"/>
          </a:xfrm>
          <a:prstGeom prst="rect">
            <a:avLst/>
          </a:prstGeom>
          <a:noFill/>
          <a:ln/>
        </p:spPr>
        <p:txBody>
          <a:bodyPr wrap="square" lIns="0" tIns="0" rIns="0" bIns="0" rtlCol="0" anchor="t"/>
          <a:lstStyle/>
          <a:p>
            <a:pPr marL="0" indent="0" algn="l">
              <a:lnSpc>
                <a:spcPts val="2700"/>
              </a:lnSpc>
              <a:buNone/>
            </a:pPr>
            <a:r>
              <a:rPr lang="en-US" sz="1700" dirty="0">
                <a:solidFill>
                  <a:srgbClr val="405449"/>
                </a:solidFill>
                <a:latin typeface="Bahnschrift" panose="020B0502040204020203" pitchFamily="34" charset="0"/>
                <a:ea typeface="Nobile" pitchFamily="34" charset="-122"/>
                <a:cs typeface="Nobile" pitchFamily="34" charset="-120"/>
              </a:rPr>
              <a:t>OPC Server gathers data from various sensors and devices on the shop floor, unifying it into a central repository.</a:t>
            </a:r>
            <a:endParaRPr lang="en-US" sz="1700" dirty="0">
              <a:latin typeface="Bahnschrift" panose="020B0502040204020203" pitchFamily="34" charset="0"/>
            </a:endParaRPr>
          </a:p>
        </p:txBody>
      </p:sp>
      <p:pic>
        <p:nvPicPr>
          <p:cNvPr id="7" name="Image 2" descr="preencoded.png"/>
          <p:cNvPicPr>
            <a:picLocks noChangeAspect="1"/>
          </p:cNvPicPr>
          <p:nvPr/>
        </p:nvPicPr>
        <p:blipFill>
          <a:blip r:embed="rId5"/>
          <a:stretch>
            <a:fillRect/>
          </a:stretch>
        </p:blipFill>
        <p:spPr>
          <a:xfrm>
            <a:off x="4119443" y="4321373"/>
            <a:ext cx="543401" cy="543401"/>
          </a:xfrm>
          <a:prstGeom prst="rect">
            <a:avLst/>
          </a:prstGeom>
        </p:spPr>
      </p:pic>
      <p:sp>
        <p:nvSpPr>
          <p:cNvPr id="8" name="Text 3"/>
          <p:cNvSpPr/>
          <p:nvPr/>
        </p:nvSpPr>
        <p:spPr>
          <a:xfrm>
            <a:off x="4119443" y="5082064"/>
            <a:ext cx="3032760" cy="679133"/>
          </a:xfrm>
          <a:prstGeom prst="rect">
            <a:avLst/>
          </a:prstGeom>
          <a:noFill/>
          <a:ln/>
        </p:spPr>
        <p:txBody>
          <a:bodyPr wrap="square" lIns="0" tIns="0" rIns="0" bIns="0" rtlCol="0" anchor="t"/>
          <a:lstStyle/>
          <a:p>
            <a:pPr marL="0" indent="0" algn="l">
              <a:lnSpc>
                <a:spcPts val="2650"/>
              </a:lnSpc>
              <a:buNone/>
            </a:pPr>
            <a:r>
              <a:rPr lang="en-US" sz="2100" b="1" dirty="0">
                <a:solidFill>
                  <a:srgbClr val="405449"/>
                </a:solidFill>
                <a:latin typeface="Bahnschrift" panose="020B0502040204020203" pitchFamily="34" charset="0"/>
                <a:ea typeface="Fraunces Extra Bold" pitchFamily="34" charset="-122"/>
                <a:cs typeface="Fraunces Extra Bold" pitchFamily="34" charset="-120"/>
              </a:rPr>
              <a:t>Standardized Communication</a:t>
            </a:r>
            <a:endParaRPr lang="en-US" sz="2100" dirty="0">
              <a:latin typeface="Bahnschrift" panose="020B0502040204020203" pitchFamily="34" charset="0"/>
            </a:endParaRPr>
          </a:p>
        </p:txBody>
      </p:sp>
      <p:sp>
        <p:nvSpPr>
          <p:cNvPr id="9" name="Text 4"/>
          <p:cNvSpPr/>
          <p:nvPr/>
        </p:nvSpPr>
        <p:spPr>
          <a:xfrm>
            <a:off x="4119443" y="5891570"/>
            <a:ext cx="3032760" cy="1738908"/>
          </a:xfrm>
          <a:prstGeom prst="rect">
            <a:avLst/>
          </a:prstGeom>
          <a:noFill/>
          <a:ln/>
        </p:spPr>
        <p:txBody>
          <a:bodyPr wrap="square" lIns="0" tIns="0" rIns="0" bIns="0" rtlCol="0" anchor="t"/>
          <a:lstStyle/>
          <a:p>
            <a:pPr marL="0" indent="0" algn="l">
              <a:lnSpc>
                <a:spcPts val="2700"/>
              </a:lnSpc>
              <a:buNone/>
            </a:pPr>
            <a:r>
              <a:rPr lang="en-US" sz="1700" dirty="0">
                <a:solidFill>
                  <a:srgbClr val="405449"/>
                </a:solidFill>
                <a:latin typeface="Bahnschrift" panose="020B0502040204020203" pitchFamily="34" charset="0"/>
                <a:ea typeface="Nobile" pitchFamily="34" charset="-122"/>
                <a:cs typeface="Nobile" pitchFamily="34" charset="-120"/>
              </a:rPr>
              <a:t>Provides a universal interface for different devices and systems to exchange data seamlessly, ensuring interoperability.</a:t>
            </a:r>
            <a:endParaRPr lang="en-US" sz="1700" dirty="0">
              <a:latin typeface="Bahnschrift" panose="020B0502040204020203" pitchFamily="34" charset="0"/>
            </a:endParaRPr>
          </a:p>
        </p:txBody>
      </p:sp>
      <p:pic>
        <p:nvPicPr>
          <p:cNvPr id="10" name="Image 3" descr="preencoded.png"/>
          <p:cNvPicPr>
            <a:picLocks noChangeAspect="1"/>
          </p:cNvPicPr>
          <p:nvPr/>
        </p:nvPicPr>
        <p:blipFill>
          <a:blip r:embed="rId6"/>
          <a:stretch>
            <a:fillRect/>
          </a:stretch>
        </p:blipFill>
        <p:spPr>
          <a:xfrm>
            <a:off x="7478197" y="4321373"/>
            <a:ext cx="543401" cy="543401"/>
          </a:xfrm>
          <a:prstGeom prst="rect">
            <a:avLst/>
          </a:prstGeom>
        </p:spPr>
      </p:pic>
      <p:sp>
        <p:nvSpPr>
          <p:cNvPr id="11" name="Text 5"/>
          <p:cNvSpPr/>
          <p:nvPr/>
        </p:nvSpPr>
        <p:spPr>
          <a:xfrm>
            <a:off x="7478197" y="5082064"/>
            <a:ext cx="3032760" cy="679133"/>
          </a:xfrm>
          <a:prstGeom prst="rect">
            <a:avLst/>
          </a:prstGeom>
          <a:noFill/>
          <a:ln/>
        </p:spPr>
        <p:txBody>
          <a:bodyPr wrap="square" lIns="0" tIns="0" rIns="0" bIns="0" rtlCol="0" anchor="t"/>
          <a:lstStyle/>
          <a:p>
            <a:pPr marL="0" indent="0" algn="l">
              <a:lnSpc>
                <a:spcPts val="2650"/>
              </a:lnSpc>
              <a:buNone/>
            </a:pPr>
            <a:r>
              <a:rPr lang="en-US" sz="2100" b="1" dirty="0">
                <a:solidFill>
                  <a:srgbClr val="405449"/>
                </a:solidFill>
                <a:latin typeface="Bahnschrift" panose="020B0502040204020203" pitchFamily="34" charset="0"/>
                <a:ea typeface="Fraunces Extra Bold" pitchFamily="34" charset="-122"/>
                <a:cs typeface="Fraunces Extra Bold" pitchFamily="34" charset="-120"/>
              </a:rPr>
              <a:t>Data Security and Reliability</a:t>
            </a:r>
            <a:endParaRPr lang="en-US" sz="2100" dirty="0">
              <a:latin typeface="Bahnschrift" panose="020B0502040204020203" pitchFamily="34" charset="0"/>
            </a:endParaRPr>
          </a:p>
        </p:txBody>
      </p:sp>
      <p:sp>
        <p:nvSpPr>
          <p:cNvPr id="12" name="Text 6"/>
          <p:cNvSpPr/>
          <p:nvPr/>
        </p:nvSpPr>
        <p:spPr>
          <a:xfrm>
            <a:off x="7478197" y="5891570"/>
            <a:ext cx="3032760" cy="1738908"/>
          </a:xfrm>
          <a:prstGeom prst="rect">
            <a:avLst/>
          </a:prstGeom>
          <a:noFill/>
          <a:ln/>
        </p:spPr>
        <p:txBody>
          <a:bodyPr wrap="square" lIns="0" tIns="0" rIns="0" bIns="0" rtlCol="0" anchor="t"/>
          <a:lstStyle/>
          <a:p>
            <a:pPr marL="0" indent="0" algn="l">
              <a:lnSpc>
                <a:spcPts val="2700"/>
              </a:lnSpc>
              <a:buNone/>
            </a:pPr>
            <a:r>
              <a:rPr lang="en-US" sz="1700" dirty="0">
                <a:solidFill>
                  <a:srgbClr val="405449"/>
                </a:solidFill>
                <a:latin typeface="Bahnschrift" panose="020B0502040204020203" pitchFamily="34" charset="0"/>
                <a:ea typeface="Nobile" pitchFamily="34" charset="-122"/>
                <a:cs typeface="Nobile" pitchFamily="34" charset="-120"/>
              </a:rPr>
              <a:t>Ensures data integrity and reliability, safeguarding against data loss and ensuring consistent information flow.</a:t>
            </a:r>
            <a:endParaRPr lang="en-US" sz="1700" dirty="0">
              <a:latin typeface="Bahnschrift" panose="020B0502040204020203" pitchFamily="34" charset="0"/>
            </a:endParaRPr>
          </a:p>
        </p:txBody>
      </p:sp>
      <p:pic>
        <p:nvPicPr>
          <p:cNvPr id="13" name="Image 4" descr="preencoded.png"/>
          <p:cNvPicPr>
            <a:picLocks noChangeAspect="1"/>
          </p:cNvPicPr>
          <p:nvPr/>
        </p:nvPicPr>
        <p:blipFill>
          <a:blip r:embed="rId7"/>
          <a:stretch>
            <a:fillRect/>
          </a:stretch>
        </p:blipFill>
        <p:spPr>
          <a:xfrm>
            <a:off x="10836950" y="4321373"/>
            <a:ext cx="543401" cy="543401"/>
          </a:xfrm>
          <a:prstGeom prst="rect">
            <a:avLst/>
          </a:prstGeom>
        </p:spPr>
      </p:pic>
      <p:sp>
        <p:nvSpPr>
          <p:cNvPr id="14" name="Text 7"/>
          <p:cNvSpPr/>
          <p:nvPr/>
        </p:nvSpPr>
        <p:spPr>
          <a:xfrm>
            <a:off x="10836950" y="5082064"/>
            <a:ext cx="3032760" cy="679133"/>
          </a:xfrm>
          <a:prstGeom prst="rect">
            <a:avLst/>
          </a:prstGeom>
          <a:noFill/>
          <a:ln/>
        </p:spPr>
        <p:txBody>
          <a:bodyPr wrap="square" lIns="0" tIns="0" rIns="0" bIns="0" rtlCol="0" anchor="t"/>
          <a:lstStyle/>
          <a:p>
            <a:pPr marL="0" indent="0" algn="l">
              <a:lnSpc>
                <a:spcPts val="2650"/>
              </a:lnSpc>
              <a:buNone/>
            </a:pPr>
            <a:r>
              <a:rPr lang="en-US" sz="2100" b="1" dirty="0">
                <a:solidFill>
                  <a:srgbClr val="405449"/>
                </a:solidFill>
                <a:latin typeface="Bahnschrift" panose="020B0502040204020203" pitchFamily="34" charset="0"/>
                <a:ea typeface="Fraunces Extra Bold" pitchFamily="34" charset="-122"/>
                <a:cs typeface="Fraunces Extra Bold" pitchFamily="34" charset="-120"/>
              </a:rPr>
              <a:t>Real-Time Data Access</a:t>
            </a:r>
            <a:endParaRPr lang="en-US" sz="2100" dirty="0">
              <a:latin typeface="Bahnschrift" panose="020B0502040204020203" pitchFamily="34" charset="0"/>
            </a:endParaRPr>
          </a:p>
        </p:txBody>
      </p:sp>
      <p:sp>
        <p:nvSpPr>
          <p:cNvPr id="15" name="Text 8"/>
          <p:cNvSpPr/>
          <p:nvPr/>
        </p:nvSpPr>
        <p:spPr>
          <a:xfrm>
            <a:off x="10836950" y="5891570"/>
            <a:ext cx="3032760" cy="1738908"/>
          </a:xfrm>
          <a:prstGeom prst="rect">
            <a:avLst/>
          </a:prstGeom>
          <a:noFill/>
          <a:ln/>
        </p:spPr>
        <p:txBody>
          <a:bodyPr wrap="square" lIns="0" tIns="0" rIns="0" bIns="0" rtlCol="0" anchor="t"/>
          <a:lstStyle/>
          <a:p>
            <a:pPr marL="0" indent="0" algn="l">
              <a:lnSpc>
                <a:spcPts val="2700"/>
              </a:lnSpc>
              <a:buNone/>
            </a:pPr>
            <a:r>
              <a:rPr lang="en-US" sz="1700" dirty="0">
                <a:solidFill>
                  <a:srgbClr val="405449"/>
                </a:solidFill>
                <a:latin typeface="Bahnschrift" panose="020B0502040204020203" pitchFamily="34" charset="0"/>
                <a:ea typeface="Nobile" pitchFamily="34" charset="-122"/>
                <a:cs typeface="Nobile" pitchFamily="34" charset="-120"/>
              </a:rPr>
              <a:t>Enables real-time data access for monitoring, analysis, and control applications, enabling informed decision making.</a:t>
            </a:r>
            <a:endParaRPr lang="en-US" sz="1700" dirty="0">
              <a:latin typeface="Bahnschrift" panose="020B0502040204020203" pitchFamily="34" charset="0"/>
            </a:endParaRPr>
          </a:p>
        </p:txBody>
      </p:sp>
      <p:sp>
        <p:nvSpPr>
          <p:cNvPr id="16" name="Rectangle 15">
            <a:extLst>
              <a:ext uri="{FF2B5EF4-FFF2-40B4-BE49-F238E27FC236}">
                <a16:creationId xmlns:a16="http://schemas.microsoft.com/office/drawing/2014/main" id="{D4BBA81D-C9C8-8ADE-789C-C4D0B01F6BAE}"/>
              </a:ext>
            </a:extLst>
          </p:cNvPr>
          <p:cNvSpPr/>
          <p:nvPr/>
        </p:nvSpPr>
        <p:spPr>
          <a:xfrm>
            <a:off x="12836324" y="7755038"/>
            <a:ext cx="1794076" cy="393539"/>
          </a:xfrm>
          <a:prstGeom prst="rect">
            <a:avLst/>
          </a:prstGeom>
          <a:solidFill>
            <a:srgbClr val="FAFF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784503"/>
            <a:ext cx="10674787" cy="708779"/>
          </a:xfrm>
          <a:prstGeom prst="rect">
            <a:avLst/>
          </a:prstGeom>
          <a:noFill/>
          <a:ln/>
        </p:spPr>
        <p:txBody>
          <a:bodyPr wrap="none" lIns="0" tIns="0" rIns="0" bIns="0" rtlCol="0" anchor="t"/>
          <a:lstStyle/>
          <a:p>
            <a:pPr marL="0" indent="0">
              <a:lnSpc>
                <a:spcPts val="5550"/>
              </a:lnSpc>
              <a:buNone/>
            </a:pPr>
            <a:r>
              <a:rPr lang="en-US" sz="4450" b="1" dirty="0">
                <a:solidFill>
                  <a:srgbClr val="3B4540"/>
                </a:solidFill>
                <a:latin typeface="Bahnschrift" panose="020B0502040204020203" pitchFamily="34" charset="0"/>
                <a:ea typeface="Fraunces Extra Bold" pitchFamily="34" charset="-122"/>
                <a:cs typeface="Fraunces Extra Bold" pitchFamily="34" charset="-120"/>
              </a:rPr>
              <a:t>Cloud Integration and Data Analytics</a:t>
            </a:r>
            <a:endParaRPr lang="en-US" sz="4450" dirty="0">
              <a:latin typeface="Bahnschrift" panose="020B0502040204020203" pitchFamily="34" charset="0"/>
            </a:endParaRPr>
          </a:p>
        </p:txBody>
      </p:sp>
      <p:pic>
        <p:nvPicPr>
          <p:cNvPr id="3" name="Image 0" descr="preencoded.png"/>
          <p:cNvPicPr>
            <a:picLocks noChangeAspect="1"/>
          </p:cNvPicPr>
          <p:nvPr/>
        </p:nvPicPr>
        <p:blipFill>
          <a:blip r:embed="rId3"/>
          <a:stretch>
            <a:fillRect/>
          </a:stretch>
        </p:blipFill>
        <p:spPr>
          <a:xfrm>
            <a:off x="793790" y="1946910"/>
            <a:ext cx="4120753" cy="2546747"/>
          </a:xfrm>
          <a:prstGeom prst="rect">
            <a:avLst/>
          </a:prstGeom>
        </p:spPr>
      </p:pic>
      <p:sp>
        <p:nvSpPr>
          <p:cNvPr id="4" name="Text 1"/>
          <p:cNvSpPr/>
          <p:nvPr/>
        </p:nvSpPr>
        <p:spPr>
          <a:xfrm>
            <a:off x="793790" y="477714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Bahnschrift" panose="020B0502040204020203" pitchFamily="34" charset="0"/>
                <a:ea typeface="Fraunces Extra Bold" pitchFamily="34" charset="-122"/>
                <a:cs typeface="Fraunces Extra Bold" pitchFamily="34" charset="-120"/>
              </a:rPr>
              <a:t>AWS</a:t>
            </a:r>
            <a:endParaRPr lang="en-US" sz="2200" dirty="0">
              <a:latin typeface="Bahnschrift" panose="020B0502040204020203" pitchFamily="34" charset="0"/>
            </a:endParaRPr>
          </a:p>
        </p:txBody>
      </p:sp>
      <p:sp>
        <p:nvSpPr>
          <p:cNvPr id="5" name="Text 2"/>
          <p:cNvSpPr/>
          <p:nvPr/>
        </p:nvSpPr>
        <p:spPr>
          <a:xfrm>
            <a:off x="793790" y="5267563"/>
            <a:ext cx="4120753" cy="1814513"/>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Bahnschrift" panose="020B0502040204020203" pitchFamily="34" charset="0"/>
                <a:ea typeface="Nobile" pitchFamily="34" charset="-122"/>
                <a:cs typeface="Nobile" pitchFamily="34" charset="-120"/>
              </a:rPr>
              <a:t>Amazon Web Services offers a comprehensive suite of cloud computing services, including data storage, analytics, and machine learning, ideal for IIoT applications.</a:t>
            </a:r>
            <a:endParaRPr lang="en-US" sz="1750" dirty="0">
              <a:latin typeface="Bahnschrift" panose="020B0502040204020203" pitchFamily="34" charset="0"/>
            </a:endParaRPr>
          </a:p>
        </p:txBody>
      </p:sp>
      <p:pic>
        <p:nvPicPr>
          <p:cNvPr id="6" name="Image 1" descr="preencoded.png"/>
          <p:cNvPicPr>
            <a:picLocks noChangeAspect="1"/>
          </p:cNvPicPr>
          <p:nvPr/>
        </p:nvPicPr>
        <p:blipFill>
          <a:blip r:embed="rId4"/>
          <a:stretch>
            <a:fillRect/>
          </a:stretch>
        </p:blipFill>
        <p:spPr>
          <a:xfrm>
            <a:off x="5254704" y="1946910"/>
            <a:ext cx="4120872" cy="2546866"/>
          </a:xfrm>
          <a:prstGeom prst="rect">
            <a:avLst/>
          </a:prstGeom>
        </p:spPr>
      </p:pic>
      <p:sp>
        <p:nvSpPr>
          <p:cNvPr id="7" name="Text 3"/>
          <p:cNvSpPr/>
          <p:nvPr/>
        </p:nvSpPr>
        <p:spPr>
          <a:xfrm>
            <a:off x="5254704" y="4777264"/>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Bahnschrift" panose="020B0502040204020203" pitchFamily="34" charset="0"/>
                <a:ea typeface="Fraunces Extra Bold" pitchFamily="34" charset="-122"/>
                <a:cs typeface="Fraunces Extra Bold" pitchFamily="34" charset="-120"/>
              </a:rPr>
              <a:t>Azure</a:t>
            </a:r>
            <a:endParaRPr lang="en-US" sz="2200" dirty="0">
              <a:latin typeface="Bahnschrift" panose="020B0502040204020203" pitchFamily="34" charset="0"/>
            </a:endParaRPr>
          </a:p>
        </p:txBody>
      </p:sp>
      <p:sp>
        <p:nvSpPr>
          <p:cNvPr id="8" name="Text 4"/>
          <p:cNvSpPr/>
          <p:nvPr/>
        </p:nvSpPr>
        <p:spPr>
          <a:xfrm>
            <a:off x="5254704" y="5267682"/>
            <a:ext cx="4120872" cy="2177415"/>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Bahnschrift" panose="020B0502040204020203" pitchFamily="34" charset="0"/>
                <a:ea typeface="Nobile" pitchFamily="34" charset="-122"/>
                <a:cs typeface="Nobile" pitchFamily="34" charset="-120"/>
              </a:rPr>
              <a:t>Microsoft Azure provides a robust cloud platform with extensive capabilities for data storage, analytics, and IoT solutions, supporting large-scale IIoT deployments.</a:t>
            </a:r>
            <a:endParaRPr lang="en-US" sz="1750" dirty="0">
              <a:latin typeface="Bahnschrift" panose="020B0502040204020203" pitchFamily="34" charset="0"/>
            </a:endParaRPr>
          </a:p>
        </p:txBody>
      </p:sp>
      <p:pic>
        <p:nvPicPr>
          <p:cNvPr id="9" name="Image 2" descr="preencoded.png"/>
          <p:cNvPicPr>
            <a:picLocks noChangeAspect="1"/>
          </p:cNvPicPr>
          <p:nvPr/>
        </p:nvPicPr>
        <p:blipFill>
          <a:blip r:embed="rId5"/>
          <a:stretch>
            <a:fillRect/>
          </a:stretch>
        </p:blipFill>
        <p:spPr>
          <a:xfrm>
            <a:off x="9715738" y="1946910"/>
            <a:ext cx="4120753" cy="2546747"/>
          </a:xfrm>
          <a:prstGeom prst="rect">
            <a:avLst/>
          </a:prstGeom>
        </p:spPr>
      </p:pic>
      <p:sp>
        <p:nvSpPr>
          <p:cNvPr id="10" name="Text 5"/>
          <p:cNvSpPr/>
          <p:nvPr/>
        </p:nvSpPr>
        <p:spPr>
          <a:xfrm>
            <a:off x="9715738" y="4777145"/>
            <a:ext cx="3280767"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Bahnschrift" panose="020B0502040204020203" pitchFamily="34" charset="0"/>
                <a:ea typeface="Fraunces Extra Bold" pitchFamily="34" charset="-122"/>
                <a:cs typeface="Fraunces Extra Bold" pitchFamily="34" charset="-120"/>
              </a:rPr>
              <a:t>Google Cloud Platform</a:t>
            </a:r>
            <a:endParaRPr lang="en-US" sz="2200" dirty="0">
              <a:latin typeface="Bahnschrift" panose="020B0502040204020203" pitchFamily="34" charset="0"/>
            </a:endParaRPr>
          </a:p>
        </p:txBody>
      </p:sp>
      <p:sp>
        <p:nvSpPr>
          <p:cNvPr id="11" name="Text 6"/>
          <p:cNvSpPr/>
          <p:nvPr/>
        </p:nvSpPr>
        <p:spPr>
          <a:xfrm>
            <a:off x="9715738" y="5267563"/>
            <a:ext cx="4120753" cy="1814513"/>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Bahnschrift" panose="020B0502040204020203" pitchFamily="34" charset="0"/>
                <a:ea typeface="Nobile" pitchFamily="34" charset="-122"/>
                <a:cs typeface="Nobile" pitchFamily="34" charset="-120"/>
              </a:rPr>
              <a:t>Google Cloud Platform offers powerful data analytics tools and machine learning capabilities, enabling advanced insights and predictions in IIoT environments.</a:t>
            </a:r>
            <a:endParaRPr lang="en-US" sz="1750" dirty="0">
              <a:latin typeface="Bahnschrift" panose="020B0502040204020203" pitchFamily="34" charset="0"/>
            </a:endParaRPr>
          </a:p>
        </p:txBody>
      </p:sp>
      <p:sp>
        <p:nvSpPr>
          <p:cNvPr id="12" name="Rectangle 11">
            <a:extLst>
              <a:ext uri="{FF2B5EF4-FFF2-40B4-BE49-F238E27FC236}">
                <a16:creationId xmlns:a16="http://schemas.microsoft.com/office/drawing/2014/main" id="{21C9D5C2-A895-F6DA-5BE9-4D6516E27270}"/>
              </a:ext>
            </a:extLst>
          </p:cNvPr>
          <p:cNvSpPr/>
          <p:nvPr/>
        </p:nvSpPr>
        <p:spPr>
          <a:xfrm>
            <a:off x="12836324" y="7755038"/>
            <a:ext cx="1794076" cy="393539"/>
          </a:xfrm>
          <a:prstGeom prst="rect">
            <a:avLst/>
          </a:prstGeom>
          <a:solidFill>
            <a:srgbClr val="FAFF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179</TotalTime>
  <Words>1147</Words>
  <Application>Microsoft Office PowerPoint</Application>
  <PresentationFormat>Custom</PresentationFormat>
  <Paragraphs>130</Paragraphs>
  <Slides>11</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Bahnschrift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pandu sai</cp:lastModifiedBy>
  <cp:revision>6</cp:revision>
  <dcterms:created xsi:type="dcterms:W3CDTF">2024-10-17T14:43:11Z</dcterms:created>
  <dcterms:modified xsi:type="dcterms:W3CDTF">2024-10-17T17:49:12Z</dcterms:modified>
</cp:coreProperties>
</file>